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handoutMasterIdLst>
    <p:handoutMasterId r:id="rId23"/>
  </p:handoutMasterIdLst>
  <p:sldIdLst>
    <p:sldId id="281" r:id="rId5"/>
    <p:sldId id="360" r:id="rId6"/>
    <p:sldId id="363" r:id="rId7"/>
    <p:sldId id="380" r:id="rId8"/>
    <p:sldId id="365" r:id="rId9"/>
    <p:sldId id="381" r:id="rId10"/>
    <p:sldId id="366" r:id="rId11"/>
    <p:sldId id="373" r:id="rId12"/>
    <p:sldId id="367" r:id="rId13"/>
    <p:sldId id="375" r:id="rId14"/>
    <p:sldId id="376" r:id="rId15"/>
    <p:sldId id="377" r:id="rId16"/>
    <p:sldId id="378" r:id="rId17"/>
    <p:sldId id="379" r:id="rId18"/>
    <p:sldId id="370" r:id="rId19"/>
    <p:sldId id="371" r:id="rId20"/>
    <p:sldId id="3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60"/>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pPr/>
              <a:t>2/1/2021</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pPr/>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pPr/>
              <a:t>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AUCEA, DEPT of CSSE     4/6 CSNW </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pPr/>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pPr/>
              <a:t>1</a:t>
            </a:fld>
            <a:endParaRPr lang="en-US" dirty="0"/>
          </a:p>
        </p:txBody>
      </p:sp>
      <p:sp>
        <p:nvSpPr>
          <p:cNvPr id="5" name="Footer Placeholder 4">
            <a:extLst>
              <a:ext uri="{FF2B5EF4-FFF2-40B4-BE49-F238E27FC236}">
                <a16:creationId xmlns:a16="http://schemas.microsoft.com/office/drawing/2014/main" id="{C2D0EF37-2260-4176-A660-685AEE402082}"/>
              </a:ext>
            </a:extLst>
          </p:cNvPr>
          <p:cNvSpPr>
            <a:spLocks noGrp="1"/>
          </p:cNvSpPr>
          <p:nvPr>
            <p:ph type="ftr" sz="quarter" idx="4"/>
          </p:nvPr>
        </p:nvSpPr>
        <p:spPr/>
        <p:txBody>
          <a:bodyPr/>
          <a:lstStyle/>
          <a:p>
            <a:r>
              <a:rPr lang="en-US"/>
              <a:t>AUCEA, DEPT of CSSE     4/6 CSNW </a:t>
            </a:r>
            <a:endParaRPr lang="en-US" dirty="0"/>
          </a:p>
        </p:txBody>
      </p:sp>
      <p:sp>
        <p:nvSpPr>
          <p:cNvPr id="6" name="Header Placeholder 5">
            <a:extLst>
              <a:ext uri="{FF2B5EF4-FFF2-40B4-BE49-F238E27FC236}">
                <a16:creationId xmlns:a16="http://schemas.microsoft.com/office/drawing/2014/main" id="{2C38E1DB-2C0D-4EB4-8062-9DEE2440FEA4}"/>
              </a:ext>
            </a:extLst>
          </p:cNvPr>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a:t>AUCEA, DEPT of CSSE     4/6 CSNW </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a:t>AUCEA, DEPT of CSSE     4/6 CSNW </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pPr/>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a:t>AUCEA, DEPT of CSSE     4/6 CSNW </a:t>
            </a:r>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a:t>AUCEA, DEPT of CSSE     4/6 CSNW </a:t>
            </a:r>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a:t>AUCEA, DEPT of CSSE     4/6 CSNW </a:t>
            </a:r>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a:t>AUCEA, DEPT of CSSE     4/6 CSNW </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pPr/>
              <a:t>‹#›</a:t>
            </a:fld>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pPr/>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a:t>AUCEA, DEPT of CSSE     4/6 CSNW </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endParaRPr lang="en-US" dirty="0"/>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a:t>AUCEA, DEPT of CSSE     4/6 CSNW </a:t>
            </a:r>
            <a:endParaRPr lang="en-US" dirty="0"/>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368300"/>
            <a:ext cx="11167447" cy="1481328"/>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endParaRPr lang="en-US" dirty="0"/>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a:t>AUCEA, DEPT of CSSE     4/6 CSNW </a:t>
            </a:r>
            <a:endParaRPr lang="en-US" dirty="0"/>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a:t>AUCEA, DEPT of CSSE     4/6 CSNW </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a:t>AUCEA, DEPT of CSSE     4/6 CSNW </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pPr/>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AUCEA, DEPT of CSSE     4/6 CSNW </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pPr/>
              <a:t>‹#›</a:t>
            </a:fld>
            <a:endParaRPr lang="en-US" dirty="0"/>
          </a:p>
        </p:txBody>
      </p:sp>
      <p:pic>
        <p:nvPicPr>
          <p:cNvPr id="7" name="Picture 6">
            <a:extLst>
              <a:ext uri="{FF2B5EF4-FFF2-40B4-BE49-F238E27FC236}">
                <a16:creationId xmlns:a16="http://schemas.microsoft.com/office/drawing/2014/main" id="{C54B23BE-F41B-42C9-9943-9302FE483A1A}"/>
              </a:ext>
            </a:extLst>
          </p:cNvPr>
          <p:cNvPicPr>
            <a:picLocks noChangeAspect="1"/>
          </p:cNvPicPr>
          <p:nvPr userDrawn="1"/>
        </p:nvPicPr>
        <p:blipFill>
          <a:blip r:embed="rId17"/>
          <a:stretch>
            <a:fillRect/>
          </a:stretch>
        </p:blipFill>
        <p:spPr>
          <a:xfrm>
            <a:off x="11088881" y="158899"/>
            <a:ext cx="850911" cy="879788"/>
          </a:xfrm>
          <a:prstGeom prst="rect">
            <a:avLst/>
          </a:prstGeom>
        </p:spPr>
      </p:pic>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www.sans.org/reading-room/whitepapers/forensics/techniques-tools-recovering-analyzing-data-volatile-memory-33049"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3.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e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a:xfrm>
            <a:off x="1802892" y="2672850"/>
            <a:ext cx="8586216" cy="2176272"/>
          </a:xfrm>
        </p:spPr>
        <p:txBody>
          <a:bodyPr>
            <a:normAutofit/>
          </a:bodyPr>
          <a:lstStyle/>
          <a:p>
            <a:r>
              <a:rPr lang="en-US" sz="3200" dirty="0"/>
              <a:t>Team No. NWB</a:t>
            </a:r>
            <a:br>
              <a:rPr lang="en-US" sz="3200" dirty="0"/>
            </a:br>
            <a:br>
              <a:rPr lang="en-US" sz="3200" dirty="0"/>
            </a:br>
            <a:r>
              <a:rPr lang="en-US" sz="3200" dirty="0"/>
              <a:t>Subject : Cyber Security and Digital Forensics</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2258154" y="1686757"/>
            <a:ext cx="7675693" cy="1229202"/>
          </a:xfrm>
        </p:spPr>
        <p:txBody>
          <a:bodyPr>
            <a:noAutofit/>
          </a:bodyPr>
          <a:lstStyle/>
          <a:p>
            <a:r>
              <a:rPr lang="en-US" sz="4000" dirty="0"/>
              <a:t>Linux Forensics Fundamentals</a:t>
            </a:r>
          </a:p>
        </p:txBody>
      </p:sp>
      <p:pic>
        <p:nvPicPr>
          <p:cNvPr id="4" name="Picture 3">
            <a:extLst>
              <a:ext uri="{FF2B5EF4-FFF2-40B4-BE49-F238E27FC236}">
                <a16:creationId xmlns:a16="http://schemas.microsoft.com/office/drawing/2014/main" id="{79D6DBAC-F45D-4609-81CA-F6E187242A4C}"/>
              </a:ext>
            </a:extLst>
          </p:cNvPr>
          <p:cNvPicPr>
            <a:picLocks noChangeAspect="1"/>
          </p:cNvPicPr>
          <p:nvPr/>
        </p:nvPicPr>
        <p:blipFill>
          <a:blip r:embed="rId3"/>
          <a:stretch>
            <a:fillRect/>
          </a:stretch>
        </p:blipFill>
        <p:spPr>
          <a:xfrm>
            <a:off x="11088881" y="158899"/>
            <a:ext cx="850911" cy="879788"/>
          </a:xfrm>
          <a:prstGeom prst="rect">
            <a:avLst/>
          </a:prstGeom>
        </p:spPr>
      </p:pic>
      <p:sp>
        <p:nvSpPr>
          <p:cNvPr id="5" name="TextBox 4">
            <a:extLst>
              <a:ext uri="{FF2B5EF4-FFF2-40B4-BE49-F238E27FC236}">
                <a16:creationId xmlns:a16="http://schemas.microsoft.com/office/drawing/2014/main" id="{84B0DFC2-0D9D-4F5F-85A8-53C68693CC81}"/>
              </a:ext>
            </a:extLst>
          </p:cNvPr>
          <p:cNvSpPr txBox="1"/>
          <p:nvPr/>
        </p:nvSpPr>
        <p:spPr>
          <a:xfrm flipH="1">
            <a:off x="3811331" y="6300081"/>
            <a:ext cx="4569338" cy="369332"/>
          </a:xfrm>
          <a:prstGeom prst="rect">
            <a:avLst/>
          </a:prstGeom>
          <a:noFill/>
        </p:spPr>
        <p:txBody>
          <a:bodyPr wrap="square" rtlCol="0">
            <a:spAutoFit/>
          </a:bodyPr>
          <a:lstStyle/>
          <a:p>
            <a:pPr algn="ctr"/>
            <a:r>
              <a:rPr lang="en-US" dirty="0"/>
              <a:t>AUCEA, DEPT of CSSE    4/6 CSNW </a:t>
            </a:r>
            <a:endParaRPr lang="en-IN" dirty="0"/>
          </a:p>
        </p:txBody>
      </p:sp>
      <p:pic>
        <p:nvPicPr>
          <p:cNvPr id="10" name="Picture 9">
            <a:extLst>
              <a:ext uri="{FF2B5EF4-FFF2-40B4-BE49-F238E27FC236}">
                <a16:creationId xmlns:a16="http://schemas.microsoft.com/office/drawing/2014/main" id="{AF7355BE-66D5-4C50-9BDE-7C022808B693}"/>
              </a:ext>
            </a:extLst>
          </p:cNvPr>
          <p:cNvPicPr>
            <a:picLocks noChangeAspect="1"/>
          </p:cNvPicPr>
          <p:nvPr/>
        </p:nvPicPr>
        <p:blipFill>
          <a:blip r:embed="rId4"/>
          <a:stretch>
            <a:fillRect/>
          </a:stretch>
        </p:blipFill>
        <p:spPr>
          <a:xfrm>
            <a:off x="7599794" y="4619646"/>
            <a:ext cx="3914542" cy="15902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6E3-591F-4846-A49D-2977223271EC}"/>
              </a:ext>
            </a:extLst>
          </p:cNvPr>
          <p:cNvSpPr>
            <a:spLocks noGrp="1"/>
          </p:cNvSpPr>
          <p:nvPr>
            <p:ph type="title"/>
          </p:nvPr>
        </p:nvSpPr>
        <p:spPr>
          <a:xfrm>
            <a:off x="1011936" y="238984"/>
            <a:ext cx="10168128" cy="1179576"/>
          </a:xfrm>
        </p:spPr>
        <p:txBody>
          <a:bodyPr>
            <a:normAutofit/>
          </a:bodyPr>
          <a:lstStyle/>
          <a:p>
            <a:r>
              <a:rPr lang="en-US" sz="3600" dirty="0"/>
              <a:t>Contd.</a:t>
            </a:r>
            <a:endParaRPr lang="en-IN" sz="3600" dirty="0"/>
          </a:p>
        </p:txBody>
      </p:sp>
      <p:sp>
        <p:nvSpPr>
          <p:cNvPr id="4" name="Footer Placeholder 3">
            <a:extLst>
              <a:ext uri="{FF2B5EF4-FFF2-40B4-BE49-F238E27FC236}">
                <a16:creationId xmlns:a16="http://schemas.microsoft.com/office/drawing/2014/main" id="{376F6E96-A872-4450-AA12-D14D60FD1D80}"/>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94207A3-7B30-4B64-87EF-E58FFE46351D}"/>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
        <p:nvSpPr>
          <p:cNvPr id="8" name="Arrow: Striped Right 7">
            <a:extLst>
              <a:ext uri="{FF2B5EF4-FFF2-40B4-BE49-F238E27FC236}">
                <a16:creationId xmlns:a16="http://schemas.microsoft.com/office/drawing/2014/main" id="{85A5793E-98E9-46E3-9766-1E7BA314256A}"/>
              </a:ext>
            </a:extLst>
          </p:cNvPr>
          <p:cNvSpPr/>
          <p:nvPr/>
        </p:nvSpPr>
        <p:spPr>
          <a:xfrm>
            <a:off x="440973" y="2392328"/>
            <a:ext cx="5012020" cy="2819748"/>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marR="0" lvl="0" indent="-342900">
              <a:lnSpc>
                <a:spcPct val="130000"/>
              </a:lnSpc>
              <a:spcBef>
                <a:spcPts val="1000"/>
              </a:spcBef>
              <a:spcAft>
                <a:spcPts val="0"/>
              </a:spcAft>
              <a:buFont typeface="+mj-lt"/>
              <a:buAutoNum type="arabicPeriod" startAt="3"/>
            </a:pPr>
            <a:r>
              <a:rPr lang="en-US" sz="1600" dirty="0">
                <a:latin typeface="+mj-lt"/>
                <a:ea typeface="+mj-ea"/>
                <a:cs typeface="+mj-cs"/>
              </a:rPr>
              <a:t>Use </a:t>
            </a:r>
            <a:r>
              <a:rPr lang="en-US" sz="1600" b="1" i="1" dirty="0" err="1">
                <a:latin typeface="+mj-lt"/>
                <a:ea typeface="+mj-ea"/>
                <a:cs typeface="+mj-cs"/>
              </a:rPr>
              <a:t>fdisk</a:t>
            </a:r>
            <a:r>
              <a:rPr lang="en-US" sz="1600" b="1" i="1" dirty="0">
                <a:latin typeface="+mj-lt"/>
                <a:ea typeface="+mj-ea"/>
                <a:cs typeface="+mj-cs"/>
              </a:rPr>
              <a:t> -l</a:t>
            </a:r>
            <a:r>
              <a:rPr lang="en-US" sz="1600" dirty="0">
                <a:latin typeface="+mj-lt"/>
                <a:ea typeface="+mj-ea"/>
                <a:cs typeface="+mj-cs"/>
              </a:rPr>
              <a:t> to list the partitions on the system</a:t>
            </a:r>
          </a:p>
          <a:p>
            <a:pPr marL="342900" marR="0" lvl="0" indent="-342900">
              <a:lnSpc>
                <a:spcPct val="130000"/>
              </a:lnSpc>
              <a:spcBef>
                <a:spcPts val="1000"/>
              </a:spcBef>
              <a:spcAft>
                <a:spcPts val="0"/>
              </a:spcAft>
              <a:buFont typeface="+mj-lt"/>
              <a:buAutoNum type="arabicPeriod" startAt="4"/>
            </a:pPr>
            <a:r>
              <a:rPr lang="en-US" sz="1600" dirty="0">
                <a:latin typeface="+mj-lt"/>
                <a:ea typeface="+mj-ea"/>
                <a:cs typeface="+mj-cs"/>
              </a:rPr>
              <a:t>Create a memory image of a disk partition with </a:t>
            </a:r>
            <a:r>
              <a:rPr lang="en-US" sz="1600" b="1" i="1" dirty="0">
                <a:latin typeface="+mj-lt"/>
                <a:ea typeface="+mj-ea"/>
                <a:cs typeface="+mj-cs"/>
              </a:rPr>
              <a:t>dd</a:t>
            </a:r>
            <a:r>
              <a:rPr lang="en-US" sz="1600" dirty="0">
                <a:latin typeface="+mj-lt"/>
                <a:ea typeface="+mj-ea"/>
                <a:cs typeface="+mj-cs"/>
              </a:rPr>
              <a:t> command.</a:t>
            </a:r>
          </a:p>
        </p:txBody>
      </p:sp>
      <p:grpSp>
        <p:nvGrpSpPr>
          <p:cNvPr id="9" name="Group 8">
            <a:extLst>
              <a:ext uri="{FF2B5EF4-FFF2-40B4-BE49-F238E27FC236}">
                <a16:creationId xmlns:a16="http://schemas.microsoft.com/office/drawing/2014/main" id="{C19255E8-23DC-4A4F-A074-06A16748BAA2}"/>
              </a:ext>
            </a:extLst>
          </p:cNvPr>
          <p:cNvGrpSpPr/>
          <p:nvPr/>
        </p:nvGrpSpPr>
        <p:grpSpPr>
          <a:xfrm>
            <a:off x="5596600" y="1519219"/>
            <a:ext cx="6093855" cy="4264994"/>
            <a:chOff x="0" y="0"/>
            <a:chExt cx="5943600" cy="3321090"/>
          </a:xfrm>
        </p:grpSpPr>
        <p:pic>
          <p:nvPicPr>
            <p:cNvPr id="10" name="Picture 9">
              <a:extLst>
                <a:ext uri="{FF2B5EF4-FFF2-40B4-BE49-F238E27FC236}">
                  <a16:creationId xmlns:a16="http://schemas.microsoft.com/office/drawing/2014/main" id="{25D358B0-4760-45DB-B6DC-1CD9543E56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370840"/>
            </a:xfrm>
            <a:prstGeom prst="rect">
              <a:avLst/>
            </a:prstGeom>
            <a:noFill/>
            <a:ln>
              <a:noFill/>
            </a:ln>
          </p:spPr>
        </p:pic>
        <p:pic>
          <p:nvPicPr>
            <p:cNvPr id="11" name="Picture 10">
              <a:extLst>
                <a:ext uri="{FF2B5EF4-FFF2-40B4-BE49-F238E27FC236}">
                  <a16:creationId xmlns:a16="http://schemas.microsoft.com/office/drawing/2014/main" id="{50EBCEDE-90D5-4C95-9159-4229AEECFD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416600"/>
              <a:ext cx="5943600" cy="2904490"/>
            </a:xfrm>
            <a:prstGeom prst="rect">
              <a:avLst/>
            </a:prstGeom>
            <a:noFill/>
            <a:ln>
              <a:noFill/>
            </a:ln>
          </p:spPr>
        </p:pic>
      </p:grpSp>
      <p:sp>
        <p:nvSpPr>
          <p:cNvPr id="3" name="Callout: Bent Line 2">
            <a:extLst>
              <a:ext uri="{FF2B5EF4-FFF2-40B4-BE49-F238E27FC236}">
                <a16:creationId xmlns:a16="http://schemas.microsoft.com/office/drawing/2014/main" id="{9E3B1CC4-C0D6-43D9-82B5-1843408DA6B1}"/>
              </a:ext>
            </a:extLst>
          </p:cNvPr>
          <p:cNvSpPr/>
          <p:nvPr/>
        </p:nvSpPr>
        <p:spPr>
          <a:xfrm>
            <a:off x="875763" y="5212076"/>
            <a:ext cx="2228046" cy="686448"/>
          </a:xfrm>
          <a:prstGeom prst="borderCallout2">
            <a:avLst>
              <a:gd name="adj1" fmla="val 30888"/>
              <a:gd name="adj2" fmla="val 105090"/>
              <a:gd name="adj3" fmla="val 5244"/>
              <a:gd name="adj4" fmla="val 118745"/>
              <a:gd name="adj5" fmla="val -111666"/>
              <a:gd name="adj6" fmla="val 85033"/>
            </a:avLst>
          </a:prstGeom>
          <a:solidFill>
            <a:schemeClr val="accent1">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r>
              <a:rPr lang="en-US" b="0" i="0" dirty="0">
                <a:solidFill>
                  <a:srgbClr val="202124"/>
                </a:solidFill>
                <a:effectLst/>
                <a:latin typeface="Adobe Garamond Pro Bold" panose="02020702060506020403" pitchFamily="18" charset="0"/>
              </a:rPr>
              <a:t>Purpose is to convert and copy files</a:t>
            </a:r>
            <a:endParaRPr lang="en-US" dirty="0">
              <a:latin typeface="Adobe Garamond Pro Bold" panose="02020702060506020403" pitchFamily="18" charset="0"/>
            </a:endParaRPr>
          </a:p>
        </p:txBody>
      </p:sp>
    </p:spTree>
    <p:extLst>
      <p:ext uri="{BB962C8B-B14F-4D97-AF65-F5344CB8AC3E}">
        <p14:creationId xmlns:p14="http://schemas.microsoft.com/office/powerpoint/2010/main" val="72779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6E3-591F-4846-A49D-2977223271EC}"/>
              </a:ext>
            </a:extLst>
          </p:cNvPr>
          <p:cNvSpPr>
            <a:spLocks noGrp="1"/>
          </p:cNvSpPr>
          <p:nvPr>
            <p:ph type="title"/>
          </p:nvPr>
        </p:nvSpPr>
        <p:spPr>
          <a:xfrm>
            <a:off x="1011936" y="238984"/>
            <a:ext cx="10168128" cy="1179576"/>
          </a:xfrm>
        </p:spPr>
        <p:txBody>
          <a:bodyPr>
            <a:normAutofit/>
          </a:bodyPr>
          <a:lstStyle/>
          <a:p>
            <a:r>
              <a:rPr lang="en-US" sz="3600" dirty="0"/>
              <a:t>For creating memory image of Volatile memory</a:t>
            </a:r>
            <a:endParaRPr lang="en-IN" sz="3600" dirty="0"/>
          </a:p>
        </p:txBody>
      </p:sp>
      <p:sp>
        <p:nvSpPr>
          <p:cNvPr id="4" name="Footer Placeholder 3">
            <a:extLst>
              <a:ext uri="{FF2B5EF4-FFF2-40B4-BE49-F238E27FC236}">
                <a16:creationId xmlns:a16="http://schemas.microsoft.com/office/drawing/2014/main" id="{376F6E96-A872-4450-AA12-D14D60FD1D80}"/>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94207A3-7B30-4B64-87EF-E58FFE46351D}"/>
              </a:ext>
            </a:extLst>
          </p:cNvPr>
          <p:cNvSpPr>
            <a:spLocks noGrp="1"/>
          </p:cNvSpPr>
          <p:nvPr>
            <p:ph type="sldNum" sz="quarter" idx="12"/>
          </p:nvPr>
        </p:nvSpPr>
        <p:spPr/>
        <p:txBody>
          <a:bodyPr/>
          <a:lstStyle/>
          <a:p>
            <a:fld id="{A65A5C87-DF58-40C8-B092-1DE63DB4547E}" type="slidenum">
              <a:rPr lang="en-US" smtClean="0"/>
              <a:pPr/>
              <a:t>11</a:t>
            </a:fld>
            <a:endParaRPr lang="en-US" dirty="0"/>
          </a:p>
        </p:txBody>
      </p:sp>
      <p:sp>
        <p:nvSpPr>
          <p:cNvPr id="8" name="Arrow: Striped Right 7">
            <a:extLst>
              <a:ext uri="{FF2B5EF4-FFF2-40B4-BE49-F238E27FC236}">
                <a16:creationId xmlns:a16="http://schemas.microsoft.com/office/drawing/2014/main" id="{85A5793E-98E9-46E3-9766-1E7BA314256A}"/>
              </a:ext>
            </a:extLst>
          </p:cNvPr>
          <p:cNvSpPr/>
          <p:nvPr/>
        </p:nvSpPr>
        <p:spPr>
          <a:xfrm>
            <a:off x="440973" y="2103260"/>
            <a:ext cx="4311331" cy="304255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marR="0" lvl="0" indent="-342900">
              <a:lnSpc>
                <a:spcPct val="130000"/>
              </a:lnSpc>
              <a:spcBef>
                <a:spcPts val="1000"/>
              </a:spcBef>
              <a:spcAft>
                <a:spcPts val="0"/>
              </a:spcAft>
              <a:buFont typeface="+mj-lt"/>
              <a:buAutoNum type="arabicPeriod"/>
            </a:pPr>
            <a:r>
              <a:rPr lang="en-US" sz="1600" dirty="0">
                <a:latin typeface="+mj-lt"/>
                <a:ea typeface="+mj-ea"/>
                <a:cs typeface="+mj-cs"/>
              </a:rPr>
              <a:t>Clone the </a:t>
            </a:r>
            <a:r>
              <a:rPr lang="en-US" sz="1600" b="1" dirty="0" err="1">
                <a:latin typeface="+mj-lt"/>
                <a:ea typeface="+mj-ea"/>
                <a:cs typeface="+mj-cs"/>
              </a:rPr>
              <a:t>LiME</a:t>
            </a:r>
            <a:r>
              <a:rPr lang="en-US" sz="1600" b="1" dirty="0">
                <a:latin typeface="+mj-lt"/>
                <a:ea typeface="+mj-ea"/>
                <a:cs typeface="+mj-cs"/>
              </a:rPr>
              <a:t> tool </a:t>
            </a:r>
            <a:r>
              <a:rPr lang="en-US" sz="1600" dirty="0">
                <a:latin typeface="+mj-lt"/>
                <a:ea typeface="+mj-ea"/>
                <a:cs typeface="+mj-cs"/>
              </a:rPr>
              <a:t>from GitHub.</a:t>
            </a:r>
          </a:p>
          <a:p>
            <a:pPr marL="342900" marR="0" lvl="0" indent="-342900">
              <a:lnSpc>
                <a:spcPct val="130000"/>
              </a:lnSpc>
              <a:spcBef>
                <a:spcPts val="1000"/>
              </a:spcBef>
              <a:spcAft>
                <a:spcPts val="0"/>
              </a:spcAft>
              <a:buFont typeface="+mj-lt"/>
              <a:buAutoNum type="arabicPeriod"/>
            </a:pPr>
            <a:r>
              <a:rPr lang="en-US" sz="1600" dirty="0">
                <a:latin typeface="+mj-lt"/>
                <a:ea typeface="+mj-ea"/>
                <a:cs typeface="+mj-cs"/>
              </a:rPr>
              <a:t>Change directory from home to </a:t>
            </a:r>
            <a:r>
              <a:rPr lang="en-US" sz="1600" b="1" dirty="0">
                <a:latin typeface="+mj-lt"/>
                <a:ea typeface="+mj-ea"/>
                <a:cs typeface="+mj-cs"/>
              </a:rPr>
              <a:t>/</a:t>
            </a:r>
            <a:r>
              <a:rPr lang="en-US" sz="1600" b="1" dirty="0" err="1">
                <a:latin typeface="+mj-lt"/>
                <a:ea typeface="+mj-ea"/>
                <a:cs typeface="+mj-cs"/>
              </a:rPr>
              <a:t>LiME</a:t>
            </a:r>
            <a:r>
              <a:rPr lang="en-US" sz="1600" b="1" dirty="0">
                <a:latin typeface="+mj-lt"/>
                <a:ea typeface="+mj-ea"/>
                <a:cs typeface="+mj-cs"/>
              </a:rPr>
              <a:t>/</a:t>
            </a:r>
            <a:r>
              <a:rPr lang="en-US" sz="1600" b="1" dirty="0" err="1">
                <a:latin typeface="+mj-lt"/>
                <a:ea typeface="+mj-ea"/>
                <a:cs typeface="+mj-cs"/>
              </a:rPr>
              <a:t>src</a:t>
            </a:r>
            <a:r>
              <a:rPr lang="en-US" sz="1600" b="1" dirty="0">
                <a:latin typeface="+mj-lt"/>
                <a:ea typeface="+mj-ea"/>
                <a:cs typeface="+mj-cs"/>
              </a:rPr>
              <a:t>/</a:t>
            </a:r>
          </a:p>
        </p:txBody>
      </p:sp>
      <p:pic>
        <p:nvPicPr>
          <p:cNvPr id="7" name="Picture 6">
            <a:extLst>
              <a:ext uri="{FF2B5EF4-FFF2-40B4-BE49-F238E27FC236}">
                <a16:creationId xmlns:a16="http://schemas.microsoft.com/office/drawing/2014/main" id="{F977C521-F8C6-44F9-962F-D6B7FC75E21B}"/>
              </a:ext>
            </a:extLst>
          </p:cNvPr>
          <p:cNvPicPr>
            <a:picLocks noChangeAspect="1"/>
          </p:cNvPicPr>
          <p:nvPr/>
        </p:nvPicPr>
        <p:blipFill>
          <a:blip r:embed="rId2"/>
          <a:stretch>
            <a:fillRect/>
          </a:stretch>
        </p:blipFill>
        <p:spPr>
          <a:xfrm>
            <a:off x="5014160" y="2339799"/>
            <a:ext cx="6736867" cy="2569481"/>
          </a:xfrm>
          <a:prstGeom prst="rect">
            <a:avLst/>
          </a:prstGeom>
        </p:spPr>
      </p:pic>
      <p:sp>
        <p:nvSpPr>
          <p:cNvPr id="12" name="Title 1">
            <a:extLst>
              <a:ext uri="{FF2B5EF4-FFF2-40B4-BE49-F238E27FC236}">
                <a16:creationId xmlns:a16="http://schemas.microsoft.com/office/drawing/2014/main" id="{537902F6-B41F-4FE8-9767-B95D8C73A0A5}"/>
              </a:ext>
            </a:extLst>
          </p:cNvPr>
          <p:cNvSpPr txBox="1">
            <a:spLocks/>
          </p:cNvSpPr>
          <p:nvPr/>
        </p:nvSpPr>
        <p:spPr>
          <a:xfrm>
            <a:off x="8540496" y="892729"/>
            <a:ext cx="1475833"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600" dirty="0"/>
              <a:t>RAM</a:t>
            </a:r>
            <a:endParaRPr lang="en-IN" sz="3600" dirty="0"/>
          </a:p>
        </p:txBody>
      </p:sp>
    </p:spTree>
    <p:extLst>
      <p:ext uri="{BB962C8B-B14F-4D97-AF65-F5344CB8AC3E}">
        <p14:creationId xmlns:p14="http://schemas.microsoft.com/office/powerpoint/2010/main" val="129348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1500" fill="hold"/>
                                        <p:tgtEl>
                                          <p:spTgt spid="12">
                                            <p:txEl>
                                              <p:pRg st="0" end="0"/>
                                            </p:txEl>
                                          </p:spTgt>
                                        </p:tgtEl>
                                        <p:attrNameLst>
                                          <p:attrName>style.color</p:attrName>
                                        </p:attrNameLst>
                                      </p:cBhvr>
                                      <p:to>
                                        <a:schemeClr val="accent2"/>
                                      </p:to>
                                    </p:animClr>
                                    <p:animClr clrSpc="rgb" dir="cw">
                                      <p:cBhvr>
                                        <p:cTn id="7" dur="1500" fill="hold"/>
                                        <p:tgtEl>
                                          <p:spTgt spid="12">
                                            <p:txEl>
                                              <p:pRg st="0" end="0"/>
                                            </p:txEl>
                                          </p:spTgt>
                                        </p:tgtEl>
                                        <p:attrNameLst>
                                          <p:attrName>fillcolor</p:attrName>
                                        </p:attrNameLst>
                                      </p:cBhvr>
                                      <p:to>
                                        <a:schemeClr val="accent2"/>
                                      </p:to>
                                    </p:animClr>
                                    <p:set>
                                      <p:cBhvr>
                                        <p:cTn id="8" dur="1500" fill="hold"/>
                                        <p:tgtEl>
                                          <p:spTgt spid="12">
                                            <p:txEl>
                                              <p:pRg st="0" end="0"/>
                                            </p:txEl>
                                          </p:spTgt>
                                        </p:tgtEl>
                                        <p:attrNameLst>
                                          <p:attrName>fill.type</p:attrName>
                                        </p:attrNameLst>
                                      </p:cBhvr>
                                      <p:to>
                                        <p:strVal val="solid"/>
                                      </p:to>
                                    </p:set>
                                    <p:set>
                                      <p:cBhvr>
                                        <p:cTn id="9" dur="15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6E3-591F-4846-A49D-2977223271EC}"/>
              </a:ext>
            </a:extLst>
          </p:cNvPr>
          <p:cNvSpPr>
            <a:spLocks noGrp="1"/>
          </p:cNvSpPr>
          <p:nvPr>
            <p:ph type="title"/>
          </p:nvPr>
        </p:nvSpPr>
        <p:spPr>
          <a:xfrm>
            <a:off x="1011936" y="238984"/>
            <a:ext cx="10168128" cy="1179576"/>
          </a:xfrm>
        </p:spPr>
        <p:txBody>
          <a:bodyPr>
            <a:normAutofit/>
          </a:bodyPr>
          <a:lstStyle/>
          <a:p>
            <a:r>
              <a:rPr lang="en-US" sz="3600" dirty="0"/>
              <a:t>Contd.</a:t>
            </a:r>
            <a:endParaRPr lang="en-IN" sz="3600" dirty="0"/>
          </a:p>
        </p:txBody>
      </p:sp>
      <p:sp>
        <p:nvSpPr>
          <p:cNvPr id="4" name="Footer Placeholder 3">
            <a:extLst>
              <a:ext uri="{FF2B5EF4-FFF2-40B4-BE49-F238E27FC236}">
                <a16:creationId xmlns:a16="http://schemas.microsoft.com/office/drawing/2014/main" id="{376F6E96-A872-4450-AA12-D14D60FD1D80}"/>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94207A3-7B30-4B64-87EF-E58FFE46351D}"/>
              </a:ext>
            </a:extLst>
          </p:cNvPr>
          <p:cNvSpPr>
            <a:spLocks noGrp="1"/>
          </p:cNvSpPr>
          <p:nvPr>
            <p:ph type="sldNum" sz="quarter" idx="12"/>
          </p:nvPr>
        </p:nvSpPr>
        <p:spPr/>
        <p:txBody>
          <a:bodyPr/>
          <a:lstStyle/>
          <a:p>
            <a:fld id="{A65A5C87-DF58-40C8-B092-1DE63DB4547E}" type="slidenum">
              <a:rPr lang="en-US" smtClean="0"/>
              <a:pPr/>
              <a:t>12</a:t>
            </a:fld>
            <a:endParaRPr lang="en-US" dirty="0"/>
          </a:p>
        </p:txBody>
      </p:sp>
      <p:sp>
        <p:nvSpPr>
          <p:cNvPr id="8" name="Arrow: Striped Right 7">
            <a:extLst>
              <a:ext uri="{FF2B5EF4-FFF2-40B4-BE49-F238E27FC236}">
                <a16:creationId xmlns:a16="http://schemas.microsoft.com/office/drawing/2014/main" id="{85A5793E-98E9-46E3-9766-1E7BA314256A}"/>
              </a:ext>
            </a:extLst>
          </p:cNvPr>
          <p:cNvSpPr/>
          <p:nvPr/>
        </p:nvSpPr>
        <p:spPr>
          <a:xfrm>
            <a:off x="440973" y="2103260"/>
            <a:ext cx="4311331" cy="304255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marR="0" lvl="0" indent="-342900">
              <a:lnSpc>
                <a:spcPct val="130000"/>
              </a:lnSpc>
              <a:spcBef>
                <a:spcPts val="1000"/>
              </a:spcBef>
              <a:spcAft>
                <a:spcPts val="0"/>
              </a:spcAft>
              <a:buFont typeface="+mj-lt"/>
              <a:buAutoNum type="arabicPeriod" startAt="3"/>
            </a:pPr>
            <a:r>
              <a:rPr lang="en-US" sz="1600" dirty="0">
                <a:latin typeface="+mj-lt"/>
                <a:ea typeface="+mj-ea"/>
                <a:cs typeface="+mj-cs"/>
              </a:rPr>
              <a:t>Using </a:t>
            </a:r>
            <a:r>
              <a:rPr lang="en-US" sz="1600" b="1" i="1" dirty="0">
                <a:latin typeface="+mj-lt"/>
                <a:ea typeface="+mj-ea"/>
                <a:cs typeface="+mj-cs"/>
              </a:rPr>
              <a:t>make</a:t>
            </a:r>
            <a:r>
              <a:rPr lang="en-US" sz="1600" dirty="0">
                <a:latin typeface="+mj-lt"/>
                <a:ea typeface="+mj-ea"/>
                <a:cs typeface="+mj-cs"/>
              </a:rPr>
              <a:t> Command create the kernel object.</a:t>
            </a:r>
          </a:p>
        </p:txBody>
      </p:sp>
      <p:pic>
        <p:nvPicPr>
          <p:cNvPr id="6" name="Picture 5">
            <a:extLst>
              <a:ext uri="{FF2B5EF4-FFF2-40B4-BE49-F238E27FC236}">
                <a16:creationId xmlns:a16="http://schemas.microsoft.com/office/drawing/2014/main" id="{183457B0-F9C3-4936-B4E3-DEAF7531DCC7}"/>
              </a:ext>
            </a:extLst>
          </p:cNvPr>
          <p:cNvPicPr>
            <a:picLocks noChangeAspect="1"/>
          </p:cNvPicPr>
          <p:nvPr/>
        </p:nvPicPr>
        <p:blipFill rotWithShape="1">
          <a:blip r:embed="rId2"/>
          <a:srcRect r="16247" b="10628"/>
          <a:stretch/>
        </p:blipFill>
        <p:spPr>
          <a:xfrm>
            <a:off x="5228823" y="1691648"/>
            <a:ext cx="6284890" cy="3865779"/>
          </a:xfrm>
          <a:prstGeom prst="rect">
            <a:avLst/>
          </a:prstGeom>
        </p:spPr>
      </p:pic>
    </p:spTree>
    <p:extLst>
      <p:ext uri="{BB962C8B-B14F-4D97-AF65-F5344CB8AC3E}">
        <p14:creationId xmlns:p14="http://schemas.microsoft.com/office/powerpoint/2010/main" val="43084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6E3-591F-4846-A49D-2977223271EC}"/>
              </a:ext>
            </a:extLst>
          </p:cNvPr>
          <p:cNvSpPr>
            <a:spLocks noGrp="1"/>
          </p:cNvSpPr>
          <p:nvPr>
            <p:ph type="title"/>
          </p:nvPr>
        </p:nvSpPr>
        <p:spPr>
          <a:xfrm>
            <a:off x="1011936" y="238984"/>
            <a:ext cx="10168128" cy="1179576"/>
          </a:xfrm>
        </p:spPr>
        <p:txBody>
          <a:bodyPr>
            <a:normAutofit/>
          </a:bodyPr>
          <a:lstStyle/>
          <a:p>
            <a:r>
              <a:rPr lang="en-US" sz="3600" dirty="0"/>
              <a:t>Contd.</a:t>
            </a:r>
            <a:endParaRPr lang="en-IN" sz="3600" dirty="0"/>
          </a:p>
        </p:txBody>
      </p:sp>
      <p:sp>
        <p:nvSpPr>
          <p:cNvPr id="4" name="Footer Placeholder 3">
            <a:extLst>
              <a:ext uri="{FF2B5EF4-FFF2-40B4-BE49-F238E27FC236}">
                <a16:creationId xmlns:a16="http://schemas.microsoft.com/office/drawing/2014/main" id="{376F6E96-A872-4450-AA12-D14D60FD1D80}"/>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94207A3-7B30-4B64-87EF-E58FFE46351D}"/>
              </a:ext>
            </a:extLst>
          </p:cNvPr>
          <p:cNvSpPr>
            <a:spLocks noGrp="1"/>
          </p:cNvSpPr>
          <p:nvPr>
            <p:ph type="sldNum" sz="quarter" idx="12"/>
          </p:nvPr>
        </p:nvSpPr>
        <p:spPr/>
        <p:txBody>
          <a:bodyPr/>
          <a:lstStyle/>
          <a:p>
            <a:fld id="{A65A5C87-DF58-40C8-B092-1DE63DB4547E}" type="slidenum">
              <a:rPr lang="en-US" smtClean="0"/>
              <a:pPr/>
              <a:t>13</a:t>
            </a:fld>
            <a:endParaRPr lang="en-US" dirty="0"/>
          </a:p>
        </p:txBody>
      </p:sp>
      <p:sp>
        <p:nvSpPr>
          <p:cNvPr id="8" name="Arrow: Striped Right 7">
            <a:extLst>
              <a:ext uri="{FF2B5EF4-FFF2-40B4-BE49-F238E27FC236}">
                <a16:creationId xmlns:a16="http://schemas.microsoft.com/office/drawing/2014/main" id="{85A5793E-98E9-46E3-9766-1E7BA314256A}"/>
              </a:ext>
            </a:extLst>
          </p:cNvPr>
          <p:cNvSpPr/>
          <p:nvPr/>
        </p:nvSpPr>
        <p:spPr>
          <a:xfrm>
            <a:off x="608398" y="2495007"/>
            <a:ext cx="4787850" cy="227555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marR="0" lvl="0" indent="-342900">
              <a:lnSpc>
                <a:spcPct val="130000"/>
              </a:lnSpc>
              <a:spcBef>
                <a:spcPts val="1000"/>
              </a:spcBef>
              <a:spcAft>
                <a:spcPts val="0"/>
              </a:spcAft>
              <a:buFont typeface="+mj-lt"/>
              <a:buAutoNum type="arabicPeriod" startAt="4"/>
            </a:pPr>
            <a:r>
              <a:rPr lang="en-US" sz="1600" dirty="0">
                <a:latin typeface="+mj-lt"/>
                <a:ea typeface="+mj-ea"/>
                <a:cs typeface="+mj-cs"/>
              </a:rPr>
              <a:t>Now create the memory image .</a:t>
            </a:r>
          </a:p>
        </p:txBody>
      </p:sp>
      <p:pic>
        <p:nvPicPr>
          <p:cNvPr id="6" name="Picture 5">
            <a:extLst>
              <a:ext uri="{FF2B5EF4-FFF2-40B4-BE49-F238E27FC236}">
                <a16:creationId xmlns:a16="http://schemas.microsoft.com/office/drawing/2014/main" id="{183457B0-F9C3-4936-B4E3-DEAF7531DCC7}"/>
              </a:ext>
            </a:extLst>
          </p:cNvPr>
          <p:cNvPicPr>
            <a:picLocks noChangeAspect="1"/>
          </p:cNvPicPr>
          <p:nvPr/>
        </p:nvPicPr>
        <p:blipFill rotWithShape="1">
          <a:blip r:embed="rId2"/>
          <a:srcRect l="1" t="88221" r="9382" b="3338"/>
          <a:stretch/>
        </p:blipFill>
        <p:spPr>
          <a:xfrm>
            <a:off x="2118625" y="1250329"/>
            <a:ext cx="8601491" cy="461854"/>
          </a:xfrm>
          <a:prstGeom prst="rect">
            <a:avLst/>
          </a:prstGeom>
        </p:spPr>
      </p:pic>
      <p:pic>
        <p:nvPicPr>
          <p:cNvPr id="7" name="Picture 6">
            <a:extLst>
              <a:ext uri="{FF2B5EF4-FFF2-40B4-BE49-F238E27FC236}">
                <a16:creationId xmlns:a16="http://schemas.microsoft.com/office/drawing/2014/main" id="{2C00308E-55AF-4567-9902-9867AC0FE54A}"/>
              </a:ext>
            </a:extLst>
          </p:cNvPr>
          <p:cNvPicPr>
            <a:picLocks noChangeAspect="1"/>
          </p:cNvPicPr>
          <p:nvPr/>
        </p:nvPicPr>
        <p:blipFill>
          <a:blip r:embed="rId3"/>
          <a:stretch>
            <a:fillRect/>
          </a:stretch>
        </p:blipFill>
        <p:spPr>
          <a:xfrm>
            <a:off x="6096000" y="1782397"/>
            <a:ext cx="4211992" cy="4615268"/>
          </a:xfrm>
          <a:prstGeom prst="rect">
            <a:avLst/>
          </a:prstGeom>
        </p:spPr>
      </p:pic>
    </p:spTree>
    <p:extLst>
      <p:ext uri="{BB962C8B-B14F-4D97-AF65-F5344CB8AC3E}">
        <p14:creationId xmlns:p14="http://schemas.microsoft.com/office/powerpoint/2010/main" val="209920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6E3-591F-4846-A49D-2977223271EC}"/>
              </a:ext>
            </a:extLst>
          </p:cNvPr>
          <p:cNvSpPr>
            <a:spLocks noGrp="1"/>
          </p:cNvSpPr>
          <p:nvPr>
            <p:ph type="title"/>
          </p:nvPr>
        </p:nvSpPr>
        <p:spPr>
          <a:xfrm>
            <a:off x="1011936" y="423256"/>
            <a:ext cx="10168128" cy="1179576"/>
          </a:xfrm>
        </p:spPr>
        <p:txBody>
          <a:bodyPr>
            <a:normAutofit/>
          </a:bodyPr>
          <a:lstStyle/>
          <a:p>
            <a:r>
              <a:rPr lang="en-US" sz="3600" dirty="0"/>
              <a:t>Contd.</a:t>
            </a:r>
            <a:endParaRPr lang="en-IN" sz="3600" dirty="0"/>
          </a:p>
        </p:txBody>
      </p:sp>
      <p:sp>
        <p:nvSpPr>
          <p:cNvPr id="4" name="Footer Placeholder 3">
            <a:extLst>
              <a:ext uri="{FF2B5EF4-FFF2-40B4-BE49-F238E27FC236}">
                <a16:creationId xmlns:a16="http://schemas.microsoft.com/office/drawing/2014/main" id="{376F6E96-A872-4450-AA12-D14D60FD1D80}"/>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94207A3-7B30-4B64-87EF-E58FFE46351D}"/>
              </a:ext>
            </a:extLst>
          </p:cNvPr>
          <p:cNvSpPr>
            <a:spLocks noGrp="1"/>
          </p:cNvSpPr>
          <p:nvPr>
            <p:ph type="sldNum" sz="quarter" idx="12"/>
          </p:nvPr>
        </p:nvSpPr>
        <p:spPr/>
        <p:txBody>
          <a:bodyPr/>
          <a:lstStyle/>
          <a:p>
            <a:fld id="{A65A5C87-DF58-40C8-B092-1DE63DB4547E}" type="slidenum">
              <a:rPr lang="en-US" smtClean="0"/>
              <a:pPr/>
              <a:t>14</a:t>
            </a:fld>
            <a:endParaRPr lang="en-US" dirty="0"/>
          </a:p>
        </p:txBody>
      </p:sp>
      <p:sp>
        <p:nvSpPr>
          <p:cNvPr id="8" name="Arrow: Striped Right 7">
            <a:extLst>
              <a:ext uri="{FF2B5EF4-FFF2-40B4-BE49-F238E27FC236}">
                <a16:creationId xmlns:a16="http://schemas.microsoft.com/office/drawing/2014/main" id="{85A5793E-98E9-46E3-9766-1E7BA314256A}"/>
              </a:ext>
            </a:extLst>
          </p:cNvPr>
          <p:cNvSpPr/>
          <p:nvPr/>
        </p:nvSpPr>
        <p:spPr>
          <a:xfrm>
            <a:off x="608398" y="2495007"/>
            <a:ext cx="4440120" cy="2076993"/>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marR="0" lvl="0" indent="-342900">
              <a:lnSpc>
                <a:spcPct val="130000"/>
              </a:lnSpc>
              <a:spcBef>
                <a:spcPts val="1000"/>
              </a:spcBef>
              <a:spcAft>
                <a:spcPts val="0"/>
              </a:spcAft>
              <a:buFont typeface="+mj-lt"/>
              <a:buAutoNum type="arabicPeriod" startAt="5"/>
            </a:pPr>
            <a:r>
              <a:rPr lang="en-US" sz="1600" dirty="0">
                <a:latin typeface="+mj-lt"/>
                <a:ea typeface="+mj-ea"/>
                <a:cs typeface="+mj-cs"/>
              </a:rPr>
              <a:t>Using hashing methods generate a hash value </a:t>
            </a:r>
          </a:p>
        </p:txBody>
      </p:sp>
      <p:pic>
        <p:nvPicPr>
          <p:cNvPr id="9" name="Picture 8">
            <a:extLst>
              <a:ext uri="{FF2B5EF4-FFF2-40B4-BE49-F238E27FC236}">
                <a16:creationId xmlns:a16="http://schemas.microsoft.com/office/drawing/2014/main" id="{AFDDDA1D-0A0E-4DF6-824A-D2DFC056D5CB}"/>
              </a:ext>
            </a:extLst>
          </p:cNvPr>
          <p:cNvPicPr>
            <a:picLocks noChangeAspect="1"/>
          </p:cNvPicPr>
          <p:nvPr/>
        </p:nvPicPr>
        <p:blipFill rotWithShape="1">
          <a:blip r:embed="rId2"/>
          <a:srcRect r="18698"/>
          <a:stretch/>
        </p:blipFill>
        <p:spPr>
          <a:xfrm>
            <a:off x="5396248" y="3004346"/>
            <a:ext cx="5293217" cy="1179575"/>
          </a:xfrm>
          <a:prstGeom prst="rect">
            <a:avLst/>
          </a:prstGeom>
        </p:spPr>
      </p:pic>
    </p:spTree>
    <p:extLst>
      <p:ext uri="{BB962C8B-B14F-4D97-AF65-F5344CB8AC3E}">
        <p14:creationId xmlns:p14="http://schemas.microsoft.com/office/powerpoint/2010/main" val="425703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A094-8132-4DB8-A2DF-FB6A36B1909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5D44894-CF39-468D-B6AD-50B09A9DE8EB}"/>
              </a:ext>
            </a:extLst>
          </p:cNvPr>
          <p:cNvSpPr>
            <a:spLocks noGrp="1"/>
          </p:cNvSpPr>
          <p:nvPr>
            <p:ph idx="1"/>
          </p:nvPr>
        </p:nvSpPr>
        <p:spPr>
          <a:xfrm>
            <a:off x="1011936" y="2331719"/>
            <a:ext cx="10168128" cy="2651761"/>
          </a:xfrm>
        </p:spPr>
        <p:txBody>
          <a:bodyPr/>
          <a:lstStyle/>
          <a:p>
            <a:pPr marL="0" indent="0" algn="just">
              <a:buNone/>
            </a:pPr>
            <a:r>
              <a:rPr lang="en-US" dirty="0"/>
              <a:t>Forensics professional should use these methods to investigate and identify attacks or malicious behaviors that do not leave detectable traces on hard drive. For further analyzing of the memory files, some tools like </a:t>
            </a:r>
            <a:r>
              <a:rPr lang="en-US" dirty="0" err="1"/>
              <a:t>FATKit</a:t>
            </a:r>
            <a:r>
              <a:rPr lang="en-US" dirty="0"/>
              <a:t>, WMFT, Volatility Framework must be used.</a:t>
            </a:r>
            <a:endParaRPr lang="en-IN" dirty="0"/>
          </a:p>
        </p:txBody>
      </p:sp>
      <p:sp>
        <p:nvSpPr>
          <p:cNvPr id="4" name="Footer Placeholder 3">
            <a:extLst>
              <a:ext uri="{FF2B5EF4-FFF2-40B4-BE49-F238E27FC236}">
                <a16:creationId xmlns:a16="http://schemas.microsoft.com/office/drawing/2014/main" id="{63498D99-B005-4CF3-8021-5E83CB850843}"/>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FDBC2E9E-CB45-43B4-B54A-9C62B6F72E91}"/>
              </a:ext>
            </a:extLst>
          </p:cNvPr>
          <p:cNvSpPr>
            <a:spLocks noGrp="1"/>
          </p:cNvSpPr>
          <p:nvPr>
            <p:ph type="sldNum" sz="quarter" idx="12"/>
          </p:nvPr>
        </p:nvSpPr>
        <p:spPr/>
        <p:txBody>
          <a:bodyPr/>
          <a:lstStyle/>
          <a:p>
            <a:fld id="{A65A5C87-DF58-40C8-B092-1DE63DB4547E}" type="slidenum">
              <a:rPr lang="en-US" smtClean="0"/>
              <a:pPr/>
              <a:t>15</a:t>
            </a:fld>
            <a:endParaRPr lang="en-US" dirty="0"/>
          </a:p>
        </p:txBody>
      </p:sp>
    </p:spTree>
    <p:extLst>
      <p:ext uri="{BB962C8B-B14F-4D97-AF65-F5344CB8AC3E}">
        <p14:creationId xmlns:p14="http://schemas.microsoft.com/office/powerpoint/2010/main" val="279025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A094-8132-4DB8-A2DF-FB6A36B19093}"/>
              </a:ext>
            </a:extLst>
          </p:cNvPr>
          <p:cNvSpPr>
            <a:spLocks noGrp="1"/>
          </p:cNvSpPr>
          <p:nvPr>
            <p:ph type="title"/>
          </p:nvPr>
        </p:nvSpPr>
        <p:spPr/>
        <p:txBody>
          <a:bodyPr/>
          <a:lstStyle/>
          <a:p>
            <a:r>
              <a:rPr lang="en-IN" dirty="0"/>
              <a:t>WEB RESOURCES USED</a:t>
            </a:r>
          </a:p>
        </p:txBody>
      </p:sp>
      <p:sp>
        <p:nvSpPr>
          <p:cNvPr id="3" name="Content Placeholder 2">
            <a:extLst>
              <a:ext uri="{FF2B5EF4-FFF2-40B4-BE49-F238E27FC236}">
                <a16:creationId xmlns:a16="http://schemas.microsoft.com/office/drawing/2014/main" id="{F5D44894-CF39-468D-B6AD-50B09A9DE8EB}"/>
              </a:ext>
            </a:extLst>
          </p:cNvPr>
          <p:cNvSpPr>
            <a:spLocks noGrp="1"/>
          </p:cNvSpPr>
          <p:nvPr>
            <p:ph idx="1"/>
          </p:nvPr>
        </p:nvSpPr>
        <p:spPr>
          <a:xfrm>
            <a:off x="1115568" y="2671787"/>
            <a:ext cx="10168128" cy="2003824"/>
          </a:xfrm>
        </p:spPr>
        <p:txBody>
          <a:bodyPr>
            <a:normAutofit/>
          </a:bodyPr>
          <a:lstStyle/>
          <a:p>
            <a:r>
              <a:rPr lang="en-IN" sz="1600" dirty="0">
                <a:hlinkClick r:id="rId2">
                  <a:extLst>
                    <a:ext uri="{A12FA001-AC4F-418D-AE19-62706E023703}">
                      <ahyp:hlinkClr xmlns:ahyp="http://schemas.microsoft.com/office/drawing/2018/hyperlinkcolor" val="tx"/>
                    </a:ext>
                  </a:extLst>
                </a:hlinkClick>
              </a:rPr>
              <a:t>https://www.oreilly.com/library/view/the-art-of/9781118824993/c04.xhtml</a:t>
            </a:r>
          </a:p>
          <a:p>
            <a:r>
              <a:rPr lang="en-IN" sz="1600" dirty="0">
                <a:hlinkClick r:id="rId2">
                  <a:extLst>
                    <a:ext uri="{A12FA001-AC4F-418D-AE19-62706E023703}">
                      <ahyp:hlinkClr xmlns:ahyp="http://schemas.microsoft.com/office/drawing/2018/hyperlinkcolor" val="tx"/>
                    </a:ext>
                  </a:extLst>
                </a:hlinkClick>
              </a:rPr>
              <a:t>https://en.wikipedia.org/wiki/Fdisk</a:t>
            </a:r>
          </a:p>
          <a:p>
            <a:r>
              <a:rPr lang="en-IN" sz="1600" dirty="0">
                <a:hlinkClick r:id="rId2">
                  <a:extLst>
                    <a:ext uri="{A12FA001-AC4F-418D-AE19-62706E023703}">
                      <ahyp:hlinkClr xmlns:ahyp="http://schemas.microsoft.com/office/drawing/2018/hyperlinkcolor" val="tx"/>
                    </a:ext>
                  </a:extLst>
                </a:hlinkClick>
              </a:rPr>
              <a:t>https://www.youtube.com/watch?v=_7Tq8dcmP0k</a:t>
            </a:r>
          </a:p>
          <a:p>
            <a:r>
              <a:rPr lang="en-IN" sz="1600" dirty="0">
                <a:hlinkClick r:id="rId2">
                  <a:extLst>
                    <a:ext uri="{A12FA001-AC4F-418D-AE19-62706E023703}">
                      <ahyp:hlinkClr xmlns:ahyp="http://schemas.microsoft.com/office/drawing/2018/hyperlinkcolor" val="tx"/>
                    </a:ext>
                  </a:extLst>
                </a:hlinkClick>
              </a:rPr>
              <a:t>https://www.sans.org/reading-room/whitepapers/forensics/techniques-tools-recovering-analyzing-data-volatile-memory-33049</a:t>
            </a:r>
            <a:endParaRPr lang="en-IN" sz="1600" dirty="0"/>
          </a:p>
          <a:p>
            <a:endParaRPr lang="en-IN" sz="1600" dirty="0"/>
          </a:p>
        </p:txBody>
      </p:sp>
      <p:sp>
        <p:nvSpPr>
          <p:cNvPr id="4" name="Footer Placeholder 3">
            <a:extLst>
              <a:ext uri="{FF2B5EF4-FFF2-40B4-BE49-F238E27FC236}">
                <a16:creationId xmlns:a16="http://schemas.microsoft.com/office/drawing/2014/main" id="{63498D99-B005-4CF3-8021-5E83CB850843}"/>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FDBC2E9E-CB45-43B4-B54A-9C62B6F72E91}"/>
              </a:ext>
            </a:extLst>
          </p:cNvPr>
          <p:cNvSpPr>
            <a:spLocks noGrp="1"/>
          </p:cNvSpPr>
          <p:nvPr>
            <p:ph type="sldNum" sz="quarter" idx="12"/>
          </p:nvPr>
        </p:nvSpPr>
        <p:spPr/>
        <p:txBody>
          <a:bodyPr/>
          <a:lstStyle/>
          <a:p>
            <a:fld id="{A65A5C87-DF58-40C8-B092-1DE63DB4547E}" type="slidenum">
              <a:rPr lang="en-US" smtClean="0"/>
              <a:pPr/>
              <a:t>16</a:t>
            </a:fld>
            <a:endParaRPr lang="en-US" dirty="0"/>
          </a:p>
        </p:txBody>
      </p:sp>
    </p:spTree>
    <p:extLst>
      <p:ext uri="{BB962C8B-B14F-4D97-AF65-F5344CB8AC3E}">
        <p14:creationId xmlns:p14="http://schemas.microsoft.com/office/powerpoint/2010/main" val="279025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F4566D-CB3E-4013-87D0-045C388F19B6}"/>
              </a:ext>
            </a:extLst>
          </p:cNvPr>
          <p:cNvSpPr>
            <a:spLocks noGrp="1"/>
          </p:cNvSpPr>
          <p:nvPr>
            <p:ph type="ftr" sz="quarter" idx="11"/>
          </p:nvPr>
        </p:nvSpPr>
        <p:spPr/>
        <p:txBody>
          <a:bodyPr/>
          <a:lstStyle/>
          <a:p>
            <a:r>
              <a:rPr lang="en-US"/>
              <a:t>AUCEA, DEPT of CSSE     4/6 CSNW </a:t>
            </a:r>
            <a:endParaRPr lang="en-US" dirty="0"/>
          </a:p>
        </p:txBody>
      </p:sp>
      <p:sp>
        <p:nvSpPr>
          <p:cNvPr id="3" name="Slide Number Placeholder 2">
            <a:extLst>
              <a:ext uri="{FF2B5EF4-FFF2-40B4-BE49-F238E27FC236}">
                <a16:creationId xmlns:a16="http://schemas.microsoft.com/office/drawing/2014/main" id="{A2A3CF10-3C10-4678-98B0-40AABA984BEC}"/>
              </a:ext>
            </a:extLst>
          </p:cNvPr>
          <p:cNvSpPr>
            <a:spLocks noGrp="1"/>
          </p:cNvSpPr>
          <p:nvPr>
            <p:ph type="sldNum" sz="quarter" idx="12"/>
          </p:nvPr>
        </p:nvSpPr>
        <p:spPr/>
        <p:txBody>
          <a:bodyPr/>
          <a:lstStyle/>
          <a:p>
            <a:fld id="{A65A5C87-DF58-40C8-B092-1DE63DB4547E}" type="slidenum">
              <a:rPr lang="en-US" smtClean="0"/>
              <a:pPr/>
              <a:t>17</a:t>
            </a:fld>
            <a:endParaRPr lang="en-US" dirty="0"/>
          </a:p>
        </p:txBody>
      </p:sp>
      <p:pic>
        <p:nvPicPr>
          <p:cNvPr id="5" name="Picture 4">
            <a:extLst>
              <a:ext uri="{FF2B5EF4-FFF2-40B4-BE49-F238E27FC236}">
                <a16:creationId xmlns:a16="http://schemas.microsoft.com/office/drawing/2014/main" id="{FEE49F39-DF48-4A64-ABFA-B8D9F863A095}"/>
              </a:ext>
            </a:extLst>
          </p:cNvPr>
          <p:cNvPicPr>
            <a:picLocks noChangeAspect="1"/>
          </p:cNvPicPr>
          <p:nvPr/>
        </p:nvPicPr>
        <p:blipFill>
          <a:blip r:embed="rId2"/>
          <a:stretch>
            <a:fillRect/>
          </a:stretch>
        </p:blipFill>
        <p:spPr>
          <a:xfrm>
            <a:off x="2762250" y="1333500"/>
            <a:ext cx="6667500" cy="4191000"/>
          </a:xfrm>
          <a:prstGeom prst="rect">
            <a:avLst/>
          </a:prstGeom>
        </p:spPr>
      </p:pic>
    </p:spTree>
    <p:extLst>
      <p:ext uri="{BB962C8B-B14F-4D97-AF65-F5344CB8AC3E}">
        <p14:creationId xmlns:p14="http://schemas.microsoft.com/office/powerpoint/2010/main" val="777652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 Members </a:t>
            </a:r>
          </a:p>
        </p:txBody>
      </p:sp>
      <p:pic>
        <p:nvPicPr>
          <p:cNvPr id="32" name="Picture Placeholder 31">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a:blip r:embed="rId2"/>
          <a:srcRect t="10764" b="10764"/>
          <a:stretch/>
        </p:blipFill>
        <p:spPr>
          <a:xfrm>
            <a:off x="1411556" y="2245470"/>
            <a:ext cx="976395" cy="988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4" name="Picture Placeholder 33">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a:blip r:embed="rId3"/>
          <a:srcRect t="14667" b="14667"/>
          <a:stretch/>
        </p:blipFill>
        <p:spPr>
          <a:xfrm>
            <a:off x="3398724" y="2258399"/>
            <a:ext cx="998400" cy="10108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6" name="Picture Placeholder 35">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a:blip r:embed="rId4"/>
          <a:srcRect l="1903" r="1903"/>
          <a:stretch/>
        </p:blipFill>
        <p:spPr>
          <a:xfrm>
            <a:off x="5464801" y="2213494"/>
            <a:ext cx="1102667" cy="11164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8" name="Picture Placeholder 37">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a:blip r:embed="rId5"/>
          <a:srcRect t="2993" b="2993"/>
          <a:stretch/>
        </p:blipFill>
        <p:spPr>
          <a:xfrm>
            <a:off x="7664862" y="2234271"/>
            <a:ext cx="1063494" cy="1076788"/>
          </a:xfrm>
          <a:prstGeom prst="round2DiagRect">
            <a:avLst>
              <a:gd name="adj1" fmla="val 8190"/>
              <a:gd name="adj2" fmla="val 0"/>
            </a:avLst>
          </a:prstGeom>
          <a:ln w="88900" cap="sq">
            <a:solidFill>
              <a:srgbClr val="FFFFFF"/>
            </a:solidFill>
            <a:miter lim="800000"/>
          </a:ln>
          <a:effectLst>
            <a:outerShdw blurRad="254000" algn="tl" rotWithShape="0">
              <a:srgbClr val="000000">
                <a:alpha val="43000"/>
              </a:srgbClr>
            </a:outerShdw>
          </a:effectLst>
        </p:spPr>
      </p:pic>
      <p:pic>
        <p:nvPicPr>
          <p:cNvPr id="40" name="Picture Placeholder 39">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a:blip r:embed="rId6"/>
          <a:srcRect t="6976" b="6976"/>
          <a:stretch/>
        </p:blipFill>
        <p:spPr>
          <a:xfrm>
            <a:off x="9748411" y="2208513"/>
            <a:ext cx="1084416" cy="10979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862569" y="3274862"/>
            <a:ext cx="1950603" cy="649287"/>
          </a:xfrm>
        </p:spPr>
        <p:txBody>
          <a:bodyPr>
            <a:normAutofit/>
          </a:bodyPr>
          <a:lstStyle/>
          <a:p>
            <a:pPr>
              <a:lnSpc>
                <a:spcPct val="120000"/>
              </a:lnSpc>
            </a:pPr>
            <a:r>
              <a:rPr lang="en-US" sz="1300" dirty="0"/>
              <a:t>Aashish Ojha Kumar (317506408001)</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a:t>AUCEA, DEPT of CSSE     4/6 CSNW </a:t>
            </a:r>
            <a:endParaRPr lang="en-US" dirty="0"/>
          </a:p>
        </p:txBody>
      </p:sp>
      <p:pic>
        <p:nvPicPr>
          <p:cNvPr id="16" name="Picture Placeholder 31">
            <a:extLst>
              <a:ext uri="{FF2B5EF4-FFF2-40B4-BE49-F238E27FC236}">
                <a16:creationId xmlns:a16="http://schemas.microsoft.com/office/drawing/2014/main" id="{16D51084-86F7-4732-87CC-0B2EF6682DF4}"/>
              </a:ext>
            </a:extLst>
          </p:cNvPr>
          <p:cNvPicPr>
            <a:picLocks noChangeAspect="1"/>
          </p:cNvPicPr>
          <p:nvPr/>
        </p:nvPicPr>
        <p:blipFill>
          <a:blip r:embed="rId7"/>
          <a:srcRect t="12573" b="12573"/>
          <a:stretch/>
        </p:blipFill>
        <p:spPr>
          <a:xfrm>
            <a:off x="815522" y="4497385"/>
            <a:ext cx="989258" cy="10016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Placeholder 33">
            <a:extLst>
              <a:ext uri="{FF2B5EF4-FFF2-40B4-BE49-F238E27FC236}">
                <a16:creationId xmlns:a16="http://schemas.microsoft.com/office/drawing/2014/main" id="{52C84F91-0890-46D3-96C2-0661933793EB}"/>
              </a:ext>
            </a:extLst>
          </p:cNvPr>
          <p:cNvPicPr>
            <a:picLocks noChangeAspect="1"/>
          </p:cNvPicPr>
          <p:nvPr/>
        </p:nvPicPr>
        <p:blipFill>
          <a:blip r:embed="rId8"/>
          <a:srcRect t="3803" b="3803"/>
          <a:stretch/>
        </p:blipFill>
        <p:spPr>
          <a:xfrm>
            <a:off x="2498371" y="4469394"/>
            <a:ext cx="1012139" cy="1024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Placeholder 35">
            <a:extLst>
              <a:ext uri="{FF2B5EF4-FFF2-40B4-BE49-F238E27FC236}">
                <a16:creationId xmlns:a16="http://schemas.microsoft.com/office/drawing/2014/main" id="{DBD1888C-776D-401B-83F0-E9F220F21158}"/>
              </a:ext>
            </a:extLst>
          </p:cNvPr>
          <p:cNvPicPr>
            <a:picLocks noChangeAspect="1"/>
          </p:cNvPicPr>
          <p:nvPr/>
        </p:nvPicPr>
        <p:blipFill>
          <a:blip r:embed="rId9"/>
          <a:srcRect t="1704" b="1704"/>
          <a:stretch/>
        </p:blipFill>
        <p:spPr>
          <a:xfrm>
            <a:off x="4326803" y="4380031"/>
            <a:ext cx="1088753" cy="11023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Picture Placeholder 37">
            <a:extLst>
              <a:ext uri="{FF2B5EF4-FFF2-40B4-BE49-F238E27FC236}">
                <a16:creationId xmlns:a16="http://schemas.microsoft.com/office/drawing/2014/main" id="{92CEFF4C-FFF4-41FB-AE1F-5776FAA2CB34}"/>
              </a:ext>
            </a:extLst>
          </p:cNvPr>
          <p:cNvPicPr>
            <a:picLocks noChangeAspect="1"/>
          </p:cNvPicPr>
          <p:nvPr/>
        </p:nvPicPr>
        <p:blipFill>
          <a:blip r:embed="rId10"/>
          <a:srcRect t="8783" b="8783"/>
          <a:stretch/>
        </p:blipFill>
        <p:spPr>
          <a:xfrm>
            <a:off x="6290947" y="4380031"/>
            <a:ext cx="1088754" cy="11023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Placeholder 39">
            <a:extLst>
              <a:ext uri="{FF2B5EF4-FFF2-40B4-BE49-F238E27FC236}">
                <a16:creationId xmlns:a16="http://schemas.microsoft.com/office/drawing/2014/main" id="{EF0FE106-E9BE-4F3C-85B1-0BF63691F935}"/>
              </a:ext>
            </a:extLst>
          </p:cNvPr>
          <p:cNvPicPr>
            <a:picLocks noChangeAspect="1"/>
          </p:cNvPicPr>
          <p:nvPr/>
        </p:nvPicPr>
        <p:blipFill>
          <a:blip r:embed="rId11"/>
          <a:srcRect t="4662" b="4662"/>
          <a:stretch/>
        </p:blipFill>
        <p:spPr>
          <a:xfrm>
            <a:off x="8285367" y="4386205"/>
            <a:ext cx="1082656" cy="10961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3" name="Picture 32">
            <a:extLst>
              <a:ext uri="{FF2B5EF4-FFF2-40B4-BE49-F238E27FC236}">
                <a16:creationId xmlns:a16="http://schemas.microsoft.com/office/drawing/2014/main" id="{EEC91743-6654-4AB5-879E-E0784B3BF349}"/>
              </a:ext>
            </a:extLst>
          </p:cNvPr>
          <p:cNvPicPr>
            <a:picLocks noChangeAspect="1"/>
          </p:cNvPicPr>
          <p:nvPr/>
        </p:nvPicPr>
        <p:blipFill>
          <a:blip r:embed="rId12"/>
          <a:stretch>
            <a:fillRect/>
          </a:stretch>
        </p:blipFill>
        <p:spPr>
          <a:xfrm>
            <a:off x="11088881" y="158899"/>
            <a:ext cx="850911" cy="879788"/>
          </a:xfrm>
          <a:prstGeom prst="rect">
            <a:avLst/>
          </a:prstGeom>
        </p:spPr>
      </p:pic>
      <p:sp>
        <p:nvSpPr>
          <p:cNvPr id="2" name="Slide Number Placeholder 1">
            <a:extLst>
              <a:ext uri="{FF2B5EF4-FFF2-40B4-BE49-F238E27FC236}">
                <a16:creationId xmlns:a16="http://schemas.microsoft.com/office/drawing/2014/main" id="{8ADBD1BA-B120-40F1-B006-5CE4F79E0BD0}"/>
              </a:ext>
            </a:extLst>
          </p:cNvPr>
          <p:cNvSpPr>
            <a:spLocks noGrp="1"/>
          </p:cNvSpPr>
          <p:nvPr>
            <p:ph type="sldNum" sz="quarter" idx="34"/>
          </p:nvPr>
        </p:nvSpPr>
        <p:spPr/>
        <p:txBody>
          <a:bodyPr/>
          <a:lstStyle/>
          <a:p>
            <a:fld id="{A65A5C87-DF58-40C8-B092-1DE63DB4547E}" type="slidenum">
              <a:rPr lang="en-US" smtClean="0"/>
              <a:pPr/>
              <a:t>2</a:t>
            </a:fld>
            <a:endParaRPr lang="en-US" dirty="0"/>
          </a:p>
        </p:txBody>
      </p:sp>
      <p:sp>
        <p:nvSpPr>
          <p:cNvPr id="42"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2714086" y="3305943"/>
            <a:ext cx="2091297" cy="649288"/>
          </a:xfrm>
        </p:spPr>
        <p:txBody>
          <a:bodyPr>
            <a:noAutofit/>
          </a:bodyPr>
          <a:lstStyle/>
          <a:p>
            <a:pPr>
              <a:lnSpc>
                <a:spcPct val="120000"/>
              </a:lnSpc>
            </a:pPr>
            <a:r>
              <a:rPr lang="en-US" sz="1300" dirty="0" err="1"/>
              <a:t>Arshatullah</a:t>
            </a:r>
            <a:r>
              <a:rPr lang="en-US" sz="1300" dirty="0"/>
              <a:t> Mohammed</a:t>
            </a:r>
          </a:p>
          <a:p>
            <a:pPr>
              <a:lnSpc>
                <a:spcPct val="120000"/>
              </a:lnSpc>
            </a:pPr>
            <a:r>
              <a:rPr lang="en-US" sz="1300" dirty="0"/>
              <a:t>317506408005</a:t>
            </a:r>
          </a:p>
        </p:txBody>
      </p:sp>
      <p:sp>
        <p:nvSpPr>
          <p:cNvPr id="43"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8095651" y="5572073"/>
            <a:ext cx="1462088" cy="649288"/>
          </a:xfrm>
        </p:spPr>
        <p:txBody>
          <a:bodyPr>
            <a:normAutofit fontScale="85000" lnSpcReduction="20000"/>
          </a:bodyPr>
          <a:lstStyle/>
          <a:p>
            <a:pPr>
              <a:lnSpc>
                <a:spcPct val="120000"/>
              </a:lnSpc>
            </a:pPr>
            <a:r>
              <a:rPr lang="en-US" sz="1400" dirty="0"/>
              <a:t>Uma </a:t>
            </a:r>
            <a:r>
              <a:rPr lang="en-US" sz="1400" dirty="0" err="1"/>
              <a:t>Basaveswara</a:t>
            </a:r>
            <a:r>
              <a:rPr lang="en-US" sz="1400" dirty="0"/>
              <a:t> Rao </a:t>
            </a:r>
            <a:r>
              <a:rPr lang="en-US" sz="1400" dirty="0" err="1"/>
              <a:t>Kurra</a:t>
            </a:r>
            <a:endParaRPr lang="en-US" sz="1400" dirty="0"/>
          </a:p>
          <a:p>
            <a:pPr>
              <a:lnSpc>
                <a:spcPct val="120000"/>
              </a:lnSpc>
            </a:pPr>
            <a:r>
              <a:rPr lang="en-US" sz="1400" dirty="0"/>
              <a:t>317506408055</a:t>
            </a:r>
          </a:p>
        </p:txBody>
      </p:sp>
      <p:sp>
        <p:nvSpPr>
          <p:cNvPr id="44"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6011773" y="5611238"/>
            <a:ext cx="1647102" cy="649288"/>
          </a:xfrm>
        </p:spPr>
        <p:txBody>
          <a:bodyPr>
            <a:noAutofit/>
          </a:bodyPr>
          <a:lstStyle/>
          <a:p>
            <a:pPr>
              <a:lnSpc>
                <a:spcPct val="120000"/>
              </a:lnSpc>
            </a:pPr>
            <a:r>
              <a:rPr lang="en-US" sz="1200" dirty="0"/>
              <a:t>Sri </a:t>
            </a:r>
            <a:r>
              <a:rPr lang="en-US" sz="1200" dirty="0" err="1"/>
              <a:t>Rammanikanta</a:t>
            </a:r>
            <a:r>
              <a:rPr lang="en-US" sz="1200" dirty="0"/>
              <a:t> G</a:t>
            </a:r>
          </a:p>
          <a:p>
            <a:pPr>
              <a:lnSpc>
                <a:spcPct val="120000"/>
              </a:lnSpc>
            </a:pPr>
            <a:r>
              <a:rPr lang="en-US" sz="1200" dirty="0"/>
              <a:t>317506408050</a:t>
            </a:r>
          </a:p>
        </p:txBody>
      </p:sp>
      <p:sp>
        <p:nvSpPr>
          <p:cNvPr id="45"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7307822" y="3394587"/>
            <a:ext cx="1751709" cy="519641"/>
          </a:xfrm>
        </p:spPr>
        <p:txBody>
          <a:bodyPr>
            <a:normAutofit fontScale="85000" lnSpcReduction="10000"/>
          </a:bodyPr>
          <a:lstStyle/>
          <a:p>
            <a:pPr>
              <a:lnSpc>
                <a:spcPct val="120000"/>
              </a:lnSpc>
            </a:pPr>
            <a:r>
              <a:rPr lang="en-US" sz="1400" dirty="0" err="1"/>
              <a:t>Dakshit</a:t>
            </a:r>
            <a:r>
              <a:rPr lang="en-US" sz="1400" dirty="0"/>
              <a:t> Raj </a:t>
            </a:r>
            <a:r>
              <a:rPr lang="en-US" sz="1400" dirty="0" err="1"/>
              <a:t>Pediredla</a:t>
            </a:r>
            <a:endParaRPr lang="en-US" sz="1400" dirty="0"/>
          </a:p>
          <a:p>
            <a:pPr>
              <a:lnSpc>
                <a:spcPct val="120000"/>
              </a:lnSpc>
            </a:pPr>
            <a:r>
              <a:rPr lang="en-US" sz="1400" dirty="0"/>
              <a:t>317506408009</a:t>
            </a:r>
          </a:p>
        </p:txBody>
      </p:sp>
      <p:sp>
        <p:nvSpPr>
          <p:cNvPr id="46"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4047628" y="5557647"/>
            <a:ext cx="1647102" cy="649288"/>
          </a:xfrm>
        </p:spPr>
        <p:txBody>
          <a:bodyPr>
            <a:noAutofit/>
          </a:bodyPr>
          <a:lstStyle/>
          <a:p>
            <a:pPr>
              <a:lnSpc>
                <a:spcPct val="120000"/>
              </a:lnSpc>
            </a:pPr>
            <a:r>
              <a:rPr lang="en-US" sz="1200" dirty="0"/>
              <a:t>Satya Venkata Lakshmi </a:t>
            </a:r>
            <a:r>
              <a:rPr lang="en-US" sz="1200" dirty="0" err="1"/>
              <a:t>Supriya</a:t>
            </a:r>
            <a:r>
              <a:rPr lang="en-US" sz="1200" dirty="0"/>
              <a:t> Ch</a:t>
            </a:r>
          </a:p>
          <a:p>
            <a:pPr>
              <a:lnSpc>
                <a:spcPct val="120000"/>
              </a:lnSpc>
            </a:pPr>
            <a:r>
              <a:rPr lang="en-US" sz="1200" dirty="0"/>
              <a:t>317506408046</a:t>
            </a:r>
          </a:p>
        </p:txBody>
      </p:sp>
      <p:sp>
        <p:nvSpPr>
          <p:cNvPr id="47"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5192583" y="3375111"/>
            <a:ext cx="1647102" cy="519641"/>
          </a:xfrm>
        </p:spPr>
        <p:txBody>
          <a:bodyPr>
            <a:normAutofit fontScale="85000" lnSpcReduction="10000"/>
          </a:bodyPr>
          <a:lstStyle/>
          <a:p>
            <a:pPr>
              <a:lnSpc>
                <a:spcPct val="120000"/>
              </a:lnSpc>
            </a:pPr>
            <a:r>
              <a:rPr lang="en-US" sz="1400" dirty="0"/>
              <a:t>Bindu Priya </a:t>
            </a:r>
            <a:r>
              <a:rPr lang="en-US" sz="1400" dirty="0" err="1"/>
              <a:t>Bugatha</a:t>
            </a:r>
            <a:endParaRPr lang="en-US" sz="1400" dirty="0"/>
          </a:p>
          <a:p>
            <a:pPr>
              <a:lnSpc>
                <a:spcPct val="120000"/>
              </a:lnSpc>
            </a:pPr>
            <a:r>
              <a:rPr lang="en-US" sz="1400" dirty="0"/>
              <a:t>317506408007</a:t>
            </a:r>
          </a:p>
        </p:txBody>
      </p:sp>
      <p:sp>
        <p:nvSpPr>
          <p:cNvPr id="48"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2272483" y="5648981"/>
            <a:ext cx="1462088" cy="576962"/>
          </a:xfrm>
        </p:spPr>
        <p:txBody>
          <a:bodyPr>
            <a:normAutofit/>
          </a:bodyPr>
          <a:lstStyle/>
          <a:p>
            <a:pPr>
              <a:lnSpc>
                <a:spcPct val="120000"/>
              </a:lnSpc>
            </a:pPr>
            <a:r>
              <a:rPr lang="en-US" sz="1200" dirty="0"/>
              <a:t>Sandeep T</a:t>
            </a:r>
          </a:p>
          <a:p>
            <a:pPr>
              <a:lnSpc>
                <a:spcPct val="120000"/>
              </a:lnSpc>
            </a:pPr>
            <a:r>
              <a:rPr lang="en-US" sz="1200" dirty="0"/>
              <a:t>317506408044</a:t>
            </a:r>
          </a:p>
        </p:txBody>
      </p:sp>
      <p:sp>
        <p:nvSpPr>
          <p:cNvPr id="49"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579107" y="5648981"/>
            <a:ext cx="1462088" cy="649288"/>
          </a:xfrm>
        </p:spPr>
        <p:txBody>
          <a:bodyPr>
            <a:normAutofit/>
          </a:bodyPr>
          <a:lstStyle/>
          <a:p>
            <a:pPr>
              <a:lnSpc>
                <a:spcPct val="120000"/>
              </a:lnSpc>
            </a:pPr>
            <a:r>
              <a:rPr lang="en-US" sz="1200" dirty="0"/>
              <a:t>Sai </a:t>
            </a:r>
            <a:r>
              <a:rPr lang="en-US" sz="1200" dirty="0" err="1"/>
              <a:t>Abhiram</a:t>
            </a:r>
            <a:r>
              <a:rPr lang="en-US" sz="1200" dirty="0"/>
              <a:t> E</a:t>
            </a:r>
          </a:p>
          <a:p>
            <a:pPr>
              <a:lnSpc>
                <a:spcPct val="120000"/>
              </a:lnSpc>
            </a:pPr>
            <a:r>
              <a:rPr lang="en-US" sz="1200" dirty="0"/>
              <a:t>317506408039</a:t>
            </a:r>
          </a:p>
        </p:txBody>
      </p:sp>
      <p:sp>
        <p:nvSpPr>
          <p:cNvPr id="5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a:xfrm>
            <a:off x="9588539" y="3378022"/>
            <a:ext cx="1462088" cy="649288"/>
          </a:xfrm>
        </p:spPr>
        <p:txBody>
          <a:bodyPr>
            <a:normAutofit fontScale="85000" lnSpcReduction="10000"/>
          </a:bodyPr>
          <a:lstStyle/>
          <a:p>
            <a:pPr>
              <a:lnSpc>
                <a:spcPct val="120000"/>
              </a:lnSpc>
            </a:pPr>
            <a:r>
              <a:rPr lang="en-US" sz="1400" dirty="0"/>
              <a:t>Mona </a:t>
            </a:r>
            <a:r>
              <a:rPr lang="en-US" sz="1400" dirty="0" err="1"/>
              <a:t>Choudhrani</a:t>
            </a:r>
            <a:endParaRPr lang="en-US" sz="1400" dirty="0"/>
          </a:p>
          <a:p>
            <a:pPr>
              <a:lnSpc>
                <a:spcPct val="120000"/>
              </a:lnSpc>
            </a:pPr>
            <a:r>
              <a:rPr lang="en-US" sz="1400" dirty="0"/>
              <a:t>317506408024</a:t>
            </a:r>
          </a:p>
        </p:txBody>
      </p:sp>
      <p:pic>
        <p:nvPicPr>
          <p:cNvPr id="26" name="Picture Placeholder 39">
            <a:extLst>
              <a:ext uri="{FF2B5EF4-FFF2-40B4-BE49-F238E27FC236}">
                <a16:creationId xmlns:a16="http://schemas.microsoft.com/office/drawing/2014/main" id="{13CF4305-95DA-414E-B3DE-A108409E69C5}"/>
              </a:ext>
            </a:extLst>
          </p:cNvPr>
          <p:cNvPicPr>
            <a:picLocks noChangeAspect="1"/>
          </p:cNvPicPr>
          <p:nvPr/>
        </p:nvPicPr>
        <p:blipFill>
          <a:blip r:embed="rId13"/>
          <a:srcRect t="12739" b="12739"/>
          <a:stretch/>
        </p:blipFill>
        <p:spPr>
          <a:xfrm>
            <a:off x="10239816" y="4386205"/>
            <a:ext cx="1082656" cy="10961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7" name="Text Placeholder 29">
            <a:extLst>
              <a:ext uri="{FF2B5EF4-FFF2-40B4-BE49-F238E27FC236}">
                <a16:creationId xmlns:a16="http://schemas.microsoft.com/office/drawing/2014/main" id="{A88BDC88-F455-4A16-982F-795A7C05F110}"/>
              </a:ext>
            </a:extLst>
          </p:cNvPr>
          <p:cNvSpPr txBox="1">
            <a:spLocks/>
          </p:cNvSpPr>
          <p:nvPr/>
        </p:nvSpPr>
        <p:spPr>
          <a:xfrm>
            <a:off x="10056198" y="5576655"/>
            <a:ext cx="1462088" cy="64928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200" dirty="0"/>
              <a:t>Veda Upasan P</a:t>
            </a:r>
          </a:p>
          <a:p>
            <a:pPr>
              <a:lnSpc>
                <a:spcPct val="120000"/>
              </a:lnSpc>
            </a:pPr>
            <a:r>
              <a:rPr lang="en-US" sz="1200" dirty="0"/>
              <a:t>317506408057</a:t>
            </a:r>
          </a:p>
        </p:txBody>
      </p:sp>
    </p:spTree>
    <p:extLst>
      <p:ext uri="{BB962C8B-B14F-4D97-AF65-F5344CB8AC3E}">
        <p14:creationId xmlns:p14="http://schemas.microsoft.com/office/powerpoint/2010/main" val="335213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9B-1D52-4344-927A-A8FF06CD9160}"/>
              </a:ext>
            </a:extLst>
          </p:cNvPr>
          <p:cNvSpPr>
            <a:spLocks noGrp="1"/>
          </p:cNvSpPr>
          <p:nvPr>
            <p:ph type="title"/>
          </p:nvPr>
        </p:nvSpPr>
        <p:spPr/>
        <p:txBody>
          <a:bodyPr/>
          <a:lstStyle/>
          <a:p>
            <a:r>
              <a:rPr lang="en-IN" dirty="0"/>
              <a:t>Problem Statement</a:t>
            </a:r>
          </a:p>
        </p:txBody>
      </p:sp>
      <p:sp>
        <p:nvSpPr>
          <p:cNvPr id="4" name="Footer Placeholder 3">
            <a:extLst>
              <a:ext uri="{FF2B5EF4-FFF2-40B4-BE49-F238E27FC236}">
                <a16:creationId xmlns:a16="http://schemas.microsoft.com/office/drawing/2014/main" id="{7F782104-FD20-4846-B49F-74E69943F828}"/>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3E5658C6-8E92-4078-8429-D26F61D75871}"/>
              </a:ext>
            </a:extLst>
          </p:cNvPr>
          <p:cNvSpPr>
            <a:spLocks noGrp="1"/>
          </p:cNvSpPr>
          <p:nvPr>
            <p:ph type="sldNum" sz="quarter" idx="12"/>
          </p:nvPr>
        </p:nvSpPr>
        <p:spPr/>
        <p:txBody>
          <a:bodyPr/>
          <a:lstStyle/>
          <a:p>
            <a:fld id="{A65A5C87-DF58-40C8-B092-1DE63DB4547E}" type="slidenum">
              <a:rPr lang="en-US" smtClean="0"/>
              <a:pPr/>
              <a:t>3</a:t>
            </a:fld>
            <a:endParaRPr lang="en-US" dirty="0"/>
          </a:p>
        </p:txBody>
      </p:sp>
      <p:pic>
        <p:nvPicPr>
          <p:cNvPr id="6" name="Picture 5">
            <a:extLst>
              <a:ext uri="{FF2B5EF4-FFF2-40B4-BE49-F238E27FC236}">
                <a16:creationId xmlns:a16="http://schemas.microsoft.com/office/drawing/2014/main" id="{B3642B5D-88DB-4E29-AB19-72D7B6F638E6}"/>
              </a:ext>
            </a:extLst>
          </p:cNvPr>
          <p:cNvPicPr>
            <a:picLocks noChangeAspect="1"/>
          </p:cNvPicPr>
          <p:nvPr/>
        </p:nvPicPr>
        <p:blipFill>
          <a:blip r:embed="rId2"/>
          <a:stretch>
            <a:fillRect/>
          </a:stretch>
        </p:blipFill>
        <p:spPr>
          <a:xfrm>
            <a:off x="11088881" y="158899"/>
            <a:ext cx="850911" cy="879788"/>
          </a:xfrm>
          <a:prstGeom prst="rect">
            <a:avLst/>
          </a:prstGeom>
        </p:spPr>
      </p:pic>
      <p:sp>
        <p:nvSpPr>
          <p:cNvPr id="9" name="TextBox 8">
            <a:extLst>
              <a:ext uri="{FF2B5EF4-FFF2-40B4-BE49-F238E27FC236}">
                <a16:creationId xmlns:a16="http://schemas.microsoft.com/office/drawing/2014/main" id="{4C3FFBAF-70FB-4A4C-B1B6-BE2E2C4398D0}"/>
              </a:ext>
            </a:extLst>
          </p:cNvPr>
          <p:cNvSpPr txBox="1"/>
          <p:nvPr/>
        </p:nvSpPr>
        <p:spPr>
          <a:xfrm>
            <a:off x="1676400" y="2599847"/>
            <a:ext cx="8839199" cy="16332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soft" dir="t">
                <a:rot lat="0" lon="0" rev="15600000"/>
              </a:lightRig>
            </a:scene3d>
            <a:sp3d extrusionH="57150" prstMaterial="softEdge">
              <a:bevelT w="25400" h="38100"/>
            </a:sp3d>
          </a:bodyPr>
          <a:lstStyle/>
          <a:p>
            <a:pPr marL="0" marR="0" algn="ctr">
              <a:lnSpc>
                <a:spcPct val="130000"/>
              </a:lnSpc>
              <a:spcBef>
                <a:spcPts val="1000"/>
              </a:spcBef>
              <a:spcAft>
                <a:spcPts val="0"/>
              </a:spcAft>
            </a:pPr>
            <a:r>
              <a:rPr lang="en-US" sz="2400" b="1" dirty="0">
                <a:ln/>
                <a:solidFill>
                  <a:schemeClr val="accent4"/>
                </a:solidFill>
                <a:latin typeface="Courier New" panose="02070309020205020404" pitchFamily="49" charset="0"/>
                <a:ea typeface="Droid Serif"/>
                <a:cs typeface="Courier New" panose="02070309020205020404" pitchFamily="49" charset="0"/>
              </a:rPr>
              <a:t>Memory acquisition in LINUX system</a:t>
            </a:r>
          </a:p>
          <a:p>
            <a:pPr marL="342900" marR="0" lvl="0" indent="-342900" algn="just">
              <a:lnSpc>
                <a:spcPct val="130000"/>
              </a:lnSpc>
              <a:spcBef>
                <a:spcPts val="1000"/>
              </a:spcBef>
              <a:spcAft>
                <a:spcPts val="0"/>
              </a:spcAft>
              <a:buFont typeface="Wingdings" panose="05000000000000000000" pitchFamily="2" charset="2"/>
              <a:buChar char=""/>
            </a:pPr>
            <a:r>
              <a:rPr lang="en-US" sz="2400" b="1" dirty="0">
                <a:ln/>
                <a:solidFill>
                  <a:schemeClr val="accent4"/>
                </a:solidFill>
                <a:latin typeface="Courier New" panose="02070309020205020404" pitchFamily="49" charset="0"/>
                <a:ea typeface="Droid Serif"/>
                <a:cs typeface="Courier New" panose="02070309020205020404" pitchFamily="49" charset="0"/>
              </a:rPr>
              <a:t>On a partition-hard disk using </a:t>
            </a:r>
            <a:r>
              <a:rPr lang="en-US" sz="2400" b="1" i="1" dirty="0" err="1">
                <a:ln/>
                <a:solidFill>
                  <a:schemeClr val="accent4"/>
                </a:solidFill>
                <a:latin typeface="Courier New" panose="02070309020205020404" pitchFamily="49" charset="0"/>
                <a:ea typeface="Droid Serif"/>
                <a:cs typeface="Courier New" panose="02070309020205020404" pitchFamily="49" charset="0"/>
              </a:rPr>
              <a:t>fdisk</a:t>
            </a:r>
            <a:r>
              <a:rPr lang="en-US" sz="2400" b="1" dirty="0">
                <a:ln/>
                <a:solidFill>
                  <a:schemeClr val="accent4"/>
                </a:solidFill>
                <a:latin typeface="Courier New" panose="02070309020205020404" pitchFamily="49" charset="0"/>
                <a:ea typeface="Droid Serif"/>
                <a:cs typeface="Courier New" panose="02070309020205020404" pitchFamily="49" charset="0"/>
              </a:rPr>
              <a:t> command</a:t>
            </a:r>
          </a:p>
          <a:p>
            <a:pPr marL="342900" marR="0" lvl="0" indent="-342900" algn="just">
              <a:lnSpc>
                <a:spcPct val="130000"/>
              </a:lnSpc>
              <a:spcBef>
                <a:spcPts val="0"/>
              </a:spcBef>
              <a:spcAft>
                <a:spcPts val="0"/>
              </a:spcAft>
              <a:buFont typeface="Wingdings" panose="05000000000000000000" pitchFamily="2" charset="2"/>
              <a:buChar char=""/>
            </a:pPr>
            <a:r>
              <a:rPr lang="en-US" sz="2400" b="1" dirty="0">
                <a:ln/>
                <a:solidFill>
                  <a:schemeClr val="accent4"/>
                </a:solidFill>
                <a:latin typeface="Courier New" panose="02070309020205020404" pitchFamily="49" charset="0"/>
                <a:ea typeface="Droid Serif"/>
                <a:cs typeface="Courier New" panose="02070309020205020404" pitchFamily="49" charset="0"/>
              </a:rPr>
              <a:t>On volatile memory using </a:t>
            </a:r>
            <a:r>
              <a:rPr lang="en-US" sz="2400" b="1" dirty="0" err="1">
                <a:ln/>
                <a:solidFill>
                  <a:schemeClr val="accent4"/>
                </a:solidFill>
                <a:latin typeface="Courier New" panose="02070309020205020404" pitchFamily="49" charset="0"/>
                <a:ea typeface="Droid Serif"/>
                <a:cs typeface="Courier New" panose="02070309020205020404" pitchFamily="49" charset="0"/>
              </a:rPr>
              <a:t>LiME</a:t>
            </a:r>
            <a:r>
              <a:rPr lang="en-US" sz="2400" b="1" dirty="0">
                <a:ln/>
                <a:solidFill>
                  <a:schemeClr val="accent4"/>
                </a:solidFill>
                <a:latin typeface="Courier New" panose="02070309020205020404" pitchFamily="49" charset="0"/>
                <a:ea typeface="Droid Serif"/>
                <a:cs typeface="Courier New" panose="02070309020205020404" pitchFamily="49" charset="0"/>
              </a:rPr>
              <a:t> tool</a:t>
            </a:r>
          </a:p>
        </p:txBody>
      </p:sp>
      <p:pic>
        <p:nvPicPr>
          <p:cNvPr id="13" name="Picture 12">
            <a:extLst>
              <a:ext uri="{FF2B5EF4-FFF2-40B4-BE49-F238E27FC236}">
                <a16:creationId xmlns:a16="http://schemas.microsoft.com/office/drawing/2014/main" id="{088AEE37-B8B0-498B-B127-83049C151E79}"/>
              </a:ext>
            </a:extLst>
          </p:cNvPr>
          <p:cNvPicPr>
            <a:picLocks noChangeAspect="1"/>
          </p:cNvPicPr>
          <p:nvPr/>
        </p:nvPicPr>
        <p:blipFill>
          <a:blip r:embed="rId3"/>
          <a:stretch>
            <a:fillRect/>
          </a:stretch>
        </p:blipFill>
        <p:spPr>
          <a:xfrm>
            <a:off x="5466207" y="4438468"/>
            <a:ext cx="1466850" cy="1714500"/>
          </a:xfrm>
          <a:prstGeom prst="rect">
            <a:avLst/>
          </a:prstGeom>
        </p:spPr>
      </p:pic>
    </p:spTree>
    <p:extLst>
      <p:ext uri="{BB962C8B-B14F-4D97-AF65-F5344CB8AC3E}">
        <p14:creationId xmlns:p14="http://schemas.microsoft.com/office/powerpoint/2010/main" val="384756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014A-63C9-4A23-9AB1-817A9CF08654}"/>
              </a:ext>
            </a:extLst>
          </p:cNvPr>
          <p:cNvSpPr>
            <a:spLocks noGrp="1"/>
          </p:cNvSpPr>
          <p:nvPr>
            <p:ph type="title"/>
          </p:nvPr>
        </p:nvSpPr>
        <p:spPr/>
        <p:txBody>
          <a:bodyPr/>
          <a:lstStyle/>
          <a:p>
            <a:pPr algn="ctr"/>
            <a:r>
              <a:rPr lang="en-US" dirty="0"/>
              <a:t>INTRODUCTION</a:t>
            </a:r>
          </a:p>
        </p:txBody>
      </p:sp>
      <p:sp>
        <p:nvSpPr>
          <p:cNvPr id="3" name="Footer Placeholder 2">
            <a:extLst>
              <a:ext uri="{FF2B5EF4-FFF2-40B4-BE49-F238E27FC236}">
                <a16:creationId xmlns:a16="http://schemas.microsoft.com/office/drawing/2014/main" id="{944C51BC-ADD9-4E6E-9234-14C3D6E17613}"/>
              </a:ext>
            </a:extLst>
          </p:cNvPr>
          <p:cNvSpPr>
            <a:spLocks noGrp="1"/>
          </p:cNvSpPr>
          <p:nvPr>
            <p:ph type="ftr" sz="quarter" idx="11"/>
          </p:nvPr>
        </p:nvSpPr>
        <p:spPr/>
        <p:txBody>
          <a:bodyPr/>
          <a:lstStyle/>
          <a:p>
            <a:r>
              <a:rPr lang="en-US"/>
              <a:t>AUCEA, DEPT of CSSE     4/6 CSNW </a:t>
            </a:r>
            <a:endParaRPr lang="en-US" dirty="0"/>
          </a:p>
        </p:txBody>
      </p:sp>
      <p:sp>
        <p:nvSpPr>
          <p:cNvPr id="4" name="Slide Number Placeholder 3">
            <a:extLst>
              <a:ext uri="{FF2B5EF4-FFF2-40B4-BE49-F238E27FC236}">
                <a16:creationId xmlns:a16="http://schemas.microsoft.com/office/drawing/2014/main" id="{79FC3A14-EABB-44D1-BC5E-A2FF51F7457B}"/>
              </a:ext>
            </a:extLst>
          </p:cNvPr>
          <p:cNvSpPr>
            <a:spLocks noGrp="1"/>
          </p:cNvSpPr>
          <p:nvPr>
            <p:ph type="sldNum" sz="quarter" idx="12"/>
          </p:nvPr>
        </p:nvSpPr>
        <p:spPr/>
        <p:txBody>
          <a:bodyPr/>
          <a:lstStyle/>
          <a:p>
            <a:fld id="{A65A5C87-DF58-40C8-B092-1DE63DB4547E}" type="slidenum">
              <a:rPr lang="en-US" smtClean="0"/>
              <a:pPr/>
              <a:t>4</a:t>
            </a:fld>
            <a:endParaRPr lang="en-US" dirty="0"/>
          </a:p>
        </p:txBody>
      </p:sp>
    </p:spTree>
    <p:extLst>
      <p:ext uri="{BB962C8B-B14F-4D97-AF65-F5344CB8AC3E}">
        <p14:creationId xmlns:p14="http://schemas.microsoft.com/office/powerpoint/2010/main" val="269483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9B-1D52-4344-927A-A8FF06CD9160}"/>
              </a:ext>
            </a:extLst>
          </p:cNvPr>
          <p:cNvSpPr>
            <a:spLocks noGrp="1"/>
          </p:cNvSpPr>
          <p:nvPr>
            <p:ph type="title"/>
          </p:nvPr>
        </p:nvSpPr>
        <p:spPr/>
        <p:txBody>
          <a:bodyPr/>
          <a:lstStyle/>
          <a:p>
            <a:r>
              <a:rPr lang="en-IN" dirty="0" err="1"/>
              <a:t>fdisk</a:t>
            </a:r>
            <a:endParaRPr lang="en-IN" dirty="0"/>
          </a:p>
        </p:txBody>
      </p:sp>
      <p:sp>
        <p:nvSpPr>
          <p:cNvPr id="3" name="Content Placeholder 2">
            <a:extLst>
              <a:ext uri="{FF2B5EF4-FFF2-40B4-BE49-F238E27FC236}">
                <a16:creationId xmlns:a16="http://schemas.microsoft.com/office/drawing/2014/main" id="{D806B17D-76AA-4A45-93E9-C2F7940E4B03}"/>
              </a:ext>
            </a:extLst>
          </p:cNvPr>
          <p:cNvSpPr>
            <a:spLocks noGrp="1"/>
          </p:cNvSpPr>
          <p:nvPr>
            <p:ph idx="1"/>
          </p:nvPr>
        </p:nvSpPr>
        <p:spPr>
          <a:xfrm>
            <a:off x="1011936" y="1715651"/>
            <a:ext cx="10168128" cy="1853493"/>
          </a:xfrm>
        </p:spPr>
        <p:txBody>
          <a:bodyPr>
            <a:normAutofit fontScale="85000" lnSpcReduction="20000"/>
          </a:bodyPr>
          <a:lstStyle/>
          <a:p>
            <a:r>
              <a:rPr lang="en-IN" dirty="0"/>
              <a:t>Format disk</a:t>
            </a:r>
          </a:p>
          <a:p>
            <a:r>
              <a:rPr lang="en-IN" dirty="0"/>
              <a:t>Dialog-driven command in Linux</a:t>
            </a:r>
          </a:p>
          <a:p>
            <a:r>
              <a:rPr lang="en-IN" dirty="0"/>
              <a:t>Only root or users with </a:t>
            </a:r>
            <a:r>
              <a:rPr lang="en-IN" i="1" dirty="0" err="1"/>
              <a:t>sudo</a:t>
            </a:r>
            <a:r>
              <a:rPr lang="en-IN" dirty="0"/>
              <a:t> privileges can manipulate</a:t>
            </a:r>
          </a:p>
          <a:p>
            <a:r>
              <a:rPr lang="en-IN" dirty="0" err="1"/>
              <a:t>fdisk</a:t>
            </a:r>
            <a:r>
              <a:rPr lang="en-IN" dirty="0"/>
              <a:t> –h, </a:t>
            </a:r>
            <a:r>
              <a:rPr lang="en-IN" dirty="0" err="1"/>
              <a:t>fdisk</a:t>
            </a:r>
            <a:r>
              <a:rPr lang="en-IN" dirty="0"/>
              <a:t> –l, </a:t>
            </a:r>
            <a:r>
              <a:rPr lang="en-IN" dirty="0" err="1"/>
              <a:t>fdisk</a:t>
            </a:r>
            <a:r>
              <a:rPr lang="en-IN" dirty="0"/>
              <a:t> -w</a:t>
            </a:r>
          </a:p>
          <a:p>
            <a:pPr marL="0" indent="0">
              <a:buNone/>
            </a:pPr>
            <a:endParaRPr lang="en-IN" dirty="0"/>
          </a:p>
        </p:txBody>
      </p:sp>
      <p:sp>
        <p:nvSpPr>
          <p:cNvPr id="4" name="Footer Placeholder 3">
            <a:extLst>
              <a:ext uri="{FF2B5EF4-FFF2-40B4-BE49-F238E27FC236}">
                <a16:creationId xmlns:a16="http://schemas.microsoft.com/office/drawing/2014/main" id="{7F782104-FD20-4846-B49F-74E69943F828}"/>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3E5658C6-8E92-4078-8429-D26F61D75871}"/>
              </a:ext>
            </a:extLst>
          </p:cNvPr>
          <p:cNvSpPr>
            <a:spLocks noGrp="1"/>
          </p:cNvSpPr>
          <p:nvPr>
            <p:ph type="sldNum" sz="quarter" idx="12"/>
          </p:nvPr>
        </p:nvSpPr>
        <p:spPr/>
        <p:txBody>
          <a:bodyPr/>
          <a:lstStyle/>
          <a:p>
            <a:fld id="{A65A5C87-DF58-40C8-B092-1DE63DB4547E}" type="slidenum">
              <a:rPr lang="en-US" smtClean="0"/>
              <a:pPr/>
              <a:t>5</a:t>
            </a:fld>
            <a:endParaRPr lang="en-US" dirty="0"/>
          </a:p>
        </p:txBody>
      </p:sp>
      <p:pic>
        <p:nvPicPr>
          <p:cNvPr id="6" name="Picture 5">
            <a:extLst>
              <a:ext uri="{FF2B5EF4-FFF2-40B4-BE49-F238E27FC236}">
                <a16:creationId xmlns:a16="http://schemas.microsoft.com/office/drawing/2014/main" id="{C2CFC210-5A9B-479E-93DF-8962567F9749}"/>
              </a:ext>
            </a:extLst>
          </p:cNvPr>
          <p:cNvPicPr>
            <a:picLocks noChangeAspect="1"/>
          </p:cNvPicPr>
          <p:nvPr/>
        </p:nvPicPr>
        <p:blipFill>
          <a:blip r:embed="rId2"/>
          <a:stretch>
            <a:fillRect/>
          </a:stretch>
        </p:blipFill>
        <p:spPr>
          <a:xfrm>
            <a:off x="11088881" y="158899"/>
            <a:ext cx="850911" cy="879788"/>
          </a:xfrm>
          <a:prstGeom prst="rect">
            <a:avLst/>
          </a:prstGeom>
        </p:spPr>
      </p:pic>
      <p:grpSp>
        <p:nvGrpSpPr>
          <p:cNvPr id="20" name="Group 19">
            <a:extLst>
              <a:ext uri="{FF2B5EF4-FFF2-40B4-BE49-F238E27FC236}">
                <a16:creationId xmlns:a16="http://schemas.microsoft.com/office/drawing/2014/main" id="{452B87F3-9161-4796-9D16-BA0FCB978AC7}"/>
              </a:ext>
            </a:extLst>
          </p:cNvPr>
          <p:cNvGrpSpPr/>
          <p:nvPr/>
        </p:nvGrpSpPr>
        <p:grpSpPr>
          <a:xfrm>
            <a:off x="793659" y="3821105"/>
            <a:ext cx="10811946" cy="2114117"/>
            <a:chOff x="1024815" y="3187884"/>
            <a:chExt cx="10811946" cy="2114117"/>
          </a:xfrm>
        </p:grpSpPr>
        <p:sp>
          <p:nvSpPr>
            <p:cNvPr id="7" name="Rectangle 6">
              <a:extLst>
                <a:ext uri="{FF2B5EF4-FFF2-40B4-BE49-F238E27FC236}">
                  <a16:creationId xmlns:a16="http://schemas.microsoft.com/office/drawing/2014/main" id="{0EAC5EC0-0B68-46B9-904F-ED79698F2BF2}"/>
                </a:ext>
              </a:extLst>
            </p:cNvPr>
            <p:cNvSpPr/>
            <p:nvPr/>
          </p:nvSpPr>
          <p:spPr>
            <a:xfrm>
              <a:off x="4817771" y="3187884"/>
              <a:ext cx="2556457" cy="5119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Allows a user to</a:t>
              </a:r>
            </a:p>
          </p:txBody>
        </p:sp>
        <p:sp>
          <p:nvSpPr>
            <p:cNvPr id="8" name="Rectangle 7">
              <a:extLst>
                <a:ext uri="{FF2B5EF4-FFF2-40B4-BE49-F238E27FC236}">
                  <a16:creationId xmlns:a16="http://schemas.microsoft.com/office/drawing/2014/main" id="{5E50EF25-716B-4004-846E-B2DA3BD96C17}"/>
                </a:ext>
              </a:extLst>
            </p:cNvPr>
            <p:cNvSpPr/>
            <p:nvPr/>
          </p:nvSpPr>
          <p:spPr>
            <a:xfrm>
              <a:off x="1024815" y="4538106"/>
              <a:ext cx="1957588" cy="7638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Create space for new partitions</a:t>
              </a:r>
            </a:p>
          </p:txBody>
        </p:sp>
        <p:sp>
          <p:nvSpPr>
            <p:cNvPr id="9" name="Rectangle 8">
              <a:extLst>
                <a:ext uri="{FF2B5EF4-FFF2-40B4-BE49-F238E27FC236}">
                  <a16:creationId xmlns:a16="http://schemas.microsoft.com/office/drawing/2014/main" id="{6C98203A-8C6F-40FA-ADC9-1480984522DE}"/>
                </a:ext>
              </a:extLst>
            </p:cNvPr>
            <p:cNvSpPr/>
            <p:nvPr/>
          </p:nvSpPr>
          <p:spPr>
            <a:xfrm>
              <a:off x="3751979" y="4592961"/>
              <a:ext cx="2079938" cy="64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Organizing space for new drives</a:t>
              </a:r>
            </a:p>
          </p:txBody>
        </p:sp>
        <p:sp>
          <p:nvSpPr>
            <p:cNvPr id="10" name="Rectangle 9">
              <a:extLst>
                <a:ext uri="{FF2B5EF4-FFF2-40B4-BE49-F238E27FC236}">
                  <a16:creationId xmlns:a16="http://schemas.microsoft.com/office/drawing/2014/main" id="{35C29DF9-C4D4-45D6-9CA0-37C99990E641}"/>
                </a:ext>
              </a:extLst>
            </p:cNvPr>
            <p:cNvSpPr/>
            <p:nvPr/>
          </p:nvSpPr>
          <p:spPr>
            <a:xfrm>
              <a:off x="6556924" y="4614098"/>
              <a:ext cx="1863143" cy="6042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Re-organizing old drives</a:t>
              </a:r>
            </a:p>
          </p:txBody>
        </p:sp>
        <p:sp>
          <p:nvSpPr>
            <p:cNvPr id="11" name="Rectangle 10">
              <a:extLst>
                <a:ext uri="{FF2B5EF4-FFF2-40B4-BE49-F238E27FC236}">
                  <a16:creationId xmlns:a16="http://schemas.microsoft.com/office/drawing/2014/main" id="{8A2EB2E3-3E26-4B7B-9323-15CB79AC2DC5}"/>
                </a:ext>
              </a:extLst>
            </p:cNvPr>
            <p:cNvSpPr/>
            <p:nvPr/>
          </p:nvSpPr>
          <p:spPr>
            <a:xfrm>
              <a:off x="9093560" y="4538106"/>
              <a:ext cx="2743201" cy="7638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Copying, moving data to new disk partitions</a:t>
              </a:r>
            </a:p>
          </p:txBody>
        </p:sp>
        <p:cxnSp>
          <p:nvCxnSpPr>
            <p:cNvPr id="13" name="Straight Arrow Connector 12">
              <a:extLst>
                <a:ext uri="{FF2B5EF4-FFF2-40B4-BE49-F238E27FC236}">
                  <a16:creationId xmlns:a16="http://schemas.microsoft.com/office/drawing/2014/main" id="{7332B0BC-EB19-4BB0-959A-3C3ED9A28F17}"/>
                </a:ext>
              </a:extLst>
            </p:cNvPr>
            <p:cNvCxnSpPr>
              <a:stCxn id="7" idx="2"/>
              <a:endCxn id="8" idx="0"/>
            </p:cNvCxnSpPr>
            <p:nvPr/>
          </p:nvCxnSpPr>
          <p:spPr>
            <a:xfrm flipH="1">
              <a:off x="2003609" y="3699819"/>
              <a:ext cx="4092391" cy="83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E2E7A7-1C97-4F7B-BBD2-999DADD8A1B7}"/>
                </a:ext>
              </a:extLst>
            </p:cNvPr>
            <p:cNvCxnSpPr>
              <a:stCxn id="7" idx="2"/>
              <a:endCxn id="9" idx="0"/>
            </p:cNvCxnSpPr>
            <p:nvPr/>
          </p:nvCxnSpPr>
          <p:spPr>
            <a:xfrm flipH="1">
              <a:off x="4791948" y="3699819"/>
              <a:ext cx="1304052" cy="893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0406BE-C775-43F3-97B8-78635400F568}"/>
                </a:ext>
              </a:extLst>
            </p:cNvPr>
            <p:cNvCxnSpPr>
              <a:stCxn id="7" idx="2"/>
              <a:endCxn id="10" idx="0"/>
            </p:cNvCxnSpPr>
            <p:nvPr/>
          </p:nvCxnSpPr>
          <p:spPr>
            <a:xfrm>
              <a:off x="6096000" y="3699819"/>
              <a:ext cx="1392496" cy="914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CF688C-199A-4ECE-8F5A-5DB98A2AD3C0}"/>
                </a:ext>
              </a:extLst>
            </p:cNvPr>
            <p:cNvCxnSpPr>
              <a:stCxn id="7" idx="2"/>
              <a:endCxn id="11" idx="0"/>
            </p:cNvCxnSpPr>
            <p:nvPr/>
          </p:nvCxnSpPr>
          <p:spPr>
            <a:xfrm>
              <a:off x="6096000" y="3699819"/>
              <a:ext cx="4369161" cy="83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516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2EC7-DC91-4659-978E-FE9DBD76FBD4}"/>
              </a:ext>
            </a:extLst>
          </p:cNvPr>
          <p:cNvSpPr>
            <a:spLocks noGrp="1"/>
          </p:cNvSpPr>
          <p:nvPr>
            <p:ph type="title"/>
          </p:nvPr>
        </p:nvSpPr>
        <p:spPr/>
        <p:txBody>
          <a:bodyPr/>
          <a:lstStyle/>
          <a:p>
            <a:r>
              <a:rPr lang="en-US" dirty="0" err="1"/>
              <a:t>LiME</a:t>
            </a:r>
            <a:endParaRPr lang="en-US" dirty="0"/>
          </a:p>
        </p:txBody>
      </p:sp>
      <p:sp>
        <p:nvSpPr>
          <p:cNvPr id="3" name="Content Placeholder 2">
            <a:extLst>
              <a:ext uri="{FF2B5EF4-FFF2-40B4-BE49-F238E27FC236}">
                <a16:creationId xmlns:a16="http://schemas.microsoft.com/office/drawing/2014/main" id="{3F2AD647-2077-4BA7-BF75-B272B80CE8FE}"/>
              </a:ext>
            </a:extLst>
          </p:cNvPr>
          <p:cNvSpPr>
            <a:spLocks noGrp="1"/>
          </p:cNvSpPr>
          <p:nvPr>
            <p:ph idx="1"/>
          </p:nvPr>
        </p:nvSpPr>
        <p:spPr>
          <a:xfrm>
            <a:off x="1115568" y="1859838"/>
            <a:ext cx="10064496" cy="4012928"/>
          </a:xfrm>
        </p:spPr>
        <p:txBody>
          <a:bodyPr>
            <a:normAutofit fontScale="92500" lnSpcReduction="10000"/>
          </a:bodyPr>
          <a:lstStyle/>
          <a:p>
            <a:pPr algn="just"/>
            <a:r>
              <a:rPr lang="en-US" dirty="0"/>
              <a:t>Loadable Kernel Module / Linux Memory Extractor</a:t>
            </a:r>
          </a:p>
          <a:p>
            <a:pPr algn="just"/>
            <a:r>
              <a:rPr lang="en-US" dirty="0"/>
              <a:t>Captures volatile memory from a running Linux device</a:t>
            </a:r>
          </a:p>
          <a:p>
            <a:pPr algn="just"/>
            <a:r>
              <a:rPr lang="en-US" dirty="0"/>
              <a:t>Digital investigations can performed without interrupting main memory</a:t>
            </a:r>
          </a:p>
          <a:p>
            <a:pPr algn="just"/>
            <a:r>
              <a:rPr lang="en-US" dirty="0"/>
              <a:t>Minimize its interaction between user &amp; kernel space processes during acquisition</a:t>
            </a:r>
          </a:p>
          <a:p>
            <a:pPr algn="just"/>
            <a:r>
              <a:rPr lang="en-US" dirty="0"/>
              <a:t>Unique feature: capture memory from android devices </a:t>
            </a:r>
          </a:p>
          <a:p>
            <a:pPr algn="just"/>
            <a:r>
              <a:rPr lang="en-US" dirty="0" err="1"/>
              <a:t>LiME</a:t>
            </a:r>
            <a:r>
              <a:rPr lang="en-US" dirty="0"/>
              <a:t> utilizes the </a:t>
            </a:r>
            <a:r>
              <a:rPr lang="en-US" i="1" dirty="0" err="1"/>
              <a:t>insmod</a:t>
            </a:r>
            <a:r>
              <a:rPr lang="en-US" dirty="0"/>
              <a:t> command to load the module</a:t>
            </a:r>
          </a:p>
          <a:p>
            <a:pPr algn="just"/>
            <a:endParaRPr lang="en-US" dirty="0"/>
          </a:p>
        </p:txBody>
      </p:sp>
      <p:sp>
        <p:nvSpPr>
          <p:cNvPr id="4" name="Footer Placeholder 3">
            <a:extLst>
              <a:ext uri="{FF2B5EF4-FFF2-40B4-BE49-F238E27FC236}">
                <a16:creationId xmlns:a16="http://schemas.microsoft.com/office/drawing/2014/main" id="{A7145F00-DF2B-4EF8-811D-87CDA823EFB4}"/>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C13F5ACA-595D-4908-9A1E-7EB69168D656}"/>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Tree>
    <p:extLst>
      <p:ext uri="{BB962C8B-B14F-4D97-AF65-F5344CB8AC3E}">
        <p14:creationId xmlns:p14="http://schemas.microsoft.com/office/powerpoint/2010/main" val="1329177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9B-1D52-4344-927A-A8FF06CD9160}"/>
              </a:ext>
            </a:extLst>
          </p:cNvPr>
          <p:cNvSpPr>
            <a:spLocks noGrp="1"/>
          </p:cNvSpPr>
          <p:nvPr>
            <p:ph type="title"/>
          </p:nvPr>
        </p:nvSpPr>
        <p:spPr/>
        <p:txBody>
          <a:bodyPr/>
          <a:lstStyle/>
          <a:p>
            <a:r>
              <a:rPr lang="en-IN" dirty="0"/>
              <a:t>TOOLS USED</a:t>
            </a:r>
          </a:p>
        </p:txBody>
      </p:sp>
      <p:sp>
        <p:nvSpPr>
          <p:cNvPr id="3" name="Content Placeholder 2">
            <a:extLst>
              <a:ext uri="{FF2B5EF4-FFF2-40B4-BE49-F238E27FC236}">
                <a16:creationId xmlns:a16="http://schemas.microsoft.com/office/drawing/2014/main" id="{D806B17D-76AA-4A45-93E9-C2F7940E4B03}"/>
              </a:ext>
            </a:extLst>
          </p:cNvPr>
          <p:cNvSpPr>
            <a:spLocks noGrp="1"/>
          </p:cNvSpPr>
          <p:nvPr>
            <p:ph idx="1"/>
          </p:nvPr>
        </p:nvSpPr>
        <p:spPr>
          <a:xfrm>
            <a:off x="2975084" y="2613832"/>
            <a:ext cx="6241832" cy="2093976"/>
          </a:xfrm>
        </p:spPr>
        <p:txBody>
          <a:bodyPr>
            <a:normAutofit/>
          </a:bodyPr>
          <a:lstStyle/>
          <a:p>
            <a:r>
              <a:rPr lang="en-IN" dirty="0"/>
              <a:t>Linux System (UBUNTU)</a:t>
            </a:r>
          </a:p>
          <a:p>
            <a:r>
              <a:rPr lang="en-IN" dirty="0" err="1"/>
              <a:t>LiME</a:t>
            </a:r>
            <a:r>
              <a:rPr lang="en-IN" dirty="0"/>
              <a:t> (Linux Memory Extractor) Tool</a:t>
            </a:r>
          </a:p>
          <a:p>
            <a:r>
              <a:rPr lang="en-IN" dirty="0"/>
              <a:t>Hashing Tools</a:t>
            </a:r>
          </a:p>
        </p:txBody>
      </p:sp>
      <p:sp>
        <p:nvSpPr>
          <p:cNvPr id="4" name="Footer Placeholder 3">
            <a:extLst>
              <a:ext uri="{FF2B5EF4-FFF2-40B4-BE49-F238E27FC236}">
                <a16:creationId xmlns:a16="http://schemas.microsoft.com/office/drawing/2014/main" id="{7F782104-FD20-4846-B49F-74E69943F828}"/>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3E5658C6-8E92-4078-8429-D26F61D75871}"/>
              </a:ext>
            </a:extLst>
          </p:cNvPr>
          <p:cNvSpPr>
            <a:spLocks noGrp="1"/>
          </p:cNvSpPr>
          <p:nvPr>
            <p:ph type="sldNum" sz="quarter" idx="12"/>
          </p:nvPr>
        </p:nvSpPr>
        <p:spPr/>
        <p:txBody>
          <a:bodyPr/>
          <a:lstStyle/>
          <a:p>
            <a:fld id="{A65A5C87-DF58-40C8-B092-1DE63DB4547E}" type="slidenum">
              <a:rPr lang="en-US" smtClean="0"/>
              <a:pPr/>
              <a:t>7</a:t>
            </a:fld>
            <a:endParaRPr lang="en-US" dirty="0"/>
          </a:p>
        </p:txBody>
      </p:sp>
      <p:pic>
        <p:nvPicPr>
          <p:cNvPr id="6" name="Picture 5">
            <a:extLst>
              <a:ext uri="{FF2B5EF4-FFF2-40B4-BE49-F238E27FC236}">
                <a16:creationId xmlns:a16="http://schemas.microsoft.com/office/drawing/2014/main" id="{C93B61F5-826C-45F2-9736-FDAE2B8D7BCF}"/>
              </a:ext>
            </a:extLst>
          </p:cNvPr>
          <p:cNvPicPr>
            <a:picLocks noChangeAspect="1"/>
          </p:cNvPicPr>
          <p:nvPr/>
        </p:nvPicPr>
        <p:blipFill>
          <a:blip r:embed="rId2"/>
          <a:stretch>
            <a:fillRect/>
          </a:stretch>
        </p:blipFill>
        <p:spPr>
          <a:xfrm>
            <a:off x="11088881" y="158899"/>
            <a:ext cx="850911" cy="879788"/>
          </a:xfrm>
          <a:prstGeom prst="rect">
            <a:avLst/>
          </a:prstGeom>
        </p:spPr>
      </p:pic>
      <p:pic>
        <p:nvPicPr>
          <p:cNvPr id="10" name="Picture 9">
            <a:extLst>
              <a:ext uri="{FF2B5EF4-FFF2-40B4-BE49-F238E27FC236}">
                <a16:creationId xmlns:a16="http://schemas.microsoft.com/office/drawing/2014/main" id="{00074B2D-065F-4068-856B-EE759B6245A6}"/>
              </a:ext>
            </a:extLst>
          </p:cNvPr>
          <p:cNvPicPr>
            <a:picLocks noChangeAspect="1"/>
          </p:cNvPicPr>
          <p:nvPr/>
        </p:nvPicPr>
        <p:blipFill>
          <a:blip r:embed="rId3"/>
          <a:stretch>
            <a:fillRect/>
          </a:stretch>
        </p:blipFill>
        <p:spPr>
          <a:xfrm>
            <a:off x="8711527" y="1138428"/>
            <a:ext cx="1666875" cy="1666875"/>
          </a:xfrm>
          <a:prstGeom prst="rect">
            <a:avLst/>
          </a:prstGeom>
        </p:spPr>
      </p:pic>
      <p:pic>
        <p:nvPicPr>
          <p:cNvPr id="12" name="Picture 11">
            <a:extLst>
              <a:ext uri="{FF2B5EF4-FFF2-40B4-BE49-F238E27FC236}">
                <a16:creationId xmlns:a16="http://schemas.microsoft.com/office/drawing/2014/main" id="{DE383C42-CC48-4BC8-BD98-E5D089502B44}"/>
              </a:ext>
            </a:extLst>
          </p:cNvPr>
          <p:cNvPicPr>
            <a:picLocks noChangeAspect="1"/>
          </p:cNvPicPr>
          <p:nvPr/>
        </p:nvPicPr>
        <p:blipFill>
          <a:blip r:embed="rId4"/>
          <a:stretch>
            <a:fillRect/>
          </a:stretch>
        </p:blipFill>
        <p:spPr>
          <a:xfrm>
            <a:off x="1116359" y="5015136"/>
            <a:ext cx="1751570" cy="821725"/>
          </a:xfrm>
          <a:prstGeom prst="rect">
            <a:avLst/>
          </a:prstGeom>
        </p:spPr>
      </p:pic>
    </p:spTree>
    <p:extLst>
      <p:ext uri="{BB962C8B-B14F-4D97-AF65-F5344CB8AC3E}">
        <p14:creationId xmlns:p14="http://schemas.microsoft.com/office/powerpoint/2010/main" val="1819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C09F-15E7-4A6B-8211-4CA5527935F9}"/>
              </a:ext>
            </a:extLst>
          </p:cNvPr>
          <p:cNvSpPr>
            <a:spLocks noGrp="1"/>
          </p:cNvSpPr>
          <p:nvPr>
            <p:ph type="title"/>
          </p:nvPr>
        </p:nvSpPr>
        <p:spPr/>
        <p:txBody>
          <a:bodyPr/>
          <a:lstStyle/>
          <a:p>
            <a:pPr algn="ctr"/>
            <a:r>
              <a:rPr lang="en-IN" dirty="0"/>
              <a:t>PROCEDURE &amp; RESULTS </a:t>
            </a:r>
            <a:endParaRPr lang="en-US" dirty="0"/>
          </a:p>
        </p:txBody>
      </p:sp>
      <p:sp>
        <p:nvSpPr>
          <p:cNvPr id="3" name="Footer Placeholder 2">
            <a:extLst>
              <a:ext uri="{FF2B5EF4-FFF2-40B4-BE49-F238E27FC236}">
                <a16:creationId xmlns:a16="http://schemas.microsoft.com/office/drawing/2014/main" id="{19D1522C-3144-479C-998F-59DF9AB1C71E}"/>
              </a:ext>
            </a:extLst>
          </p:cNvPr>
          <p:cNvSpPr>
            <a:spLocks noGrp="1"/>
          </p:cNvSpPr>
          <p:nvPr>
            <p:ph type="ftr" sz="quarter" idx="11"/>
          </p:nvPr>
        </p:nvSpPr>
        <p:spPr/>
        <p:txBody>
          <a:bodyPr/>
          <a:lstStyle/>
          <a:p>
            <a:r>
              <a:rPr lang="en-US"/>
              <a:t>AUCEA, DEPT of CSSE     4/6 CSNW </a:t>
            </a:r>
            <a:endParaRPr lang="en-US" dirty="0"/>
          </a:p>
        </p:txBody>
      </p:sp>
      <p:sp>
        <p:nvSpPr>
          <p:cNvPr id="4" name="Slide Number Placeholder 3">
            <a:extLst>
              <a:ext uri="{FF2B5EF4-FFF2-40B4-BE49-F238E27FC236}">
                <a16:creationId xmlns:a16="http://schemas.microsoft.com/office/drawing/2014/main" id="{93B472BC-4D9F-4806-9A31-D89E1835364B}"/>
              </a:ext>
            </a:extLst>
          </p:cNvPr>
          <p:cNvSpPr>
            <a:spLocks noGrp="1"/>
          </p:cNvSpPr>
          <p:nvPr>
            <p:ph type="sldNum" sz="quarter" idx="12"/>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4132184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6E3-591F-4846-A49D-2977223271EC}"/>
              </a:ext>
            </a:extLst>
          </p:cNvPr>
          <p:cNvSpPr>
            <a:spLocks noGrp="1"/>
          </p:cNvSpPr>
          <p:nvPr>
            <p:ph type="title"/>
          </p:nvPr>
        </p:nvSpPr>
        <p:spPr>
          <a:xfrm>
            <a:off x="1011936" y="238984"/>
            <a:ext cx="10168128" cy="1179576"/>
          </a:xfrm>
        </p:spPr>
        <p:txBody>
          <a:bodyPr>
            <a:normAutofit/>
          </a:bodyPr>
          <a:lstStyle/>
          <a:p>
            <a:r>
              <a:rPr lang="en-US" sz="3600" dirty="0"/>
              <a:t>For creating memory image of Disk</a:t>
            </a:r>
            <a:endParaRPr lang="en-IN" sz="3600" dirty="0"/>
          </a:p>
        </p:txBody>
      </p:sp>
      <p:sp>
        <p:nvSpPr>
          <p:cNvPr id="4" name="Footer Placeholder 3">
            <a:extLst>
              <a:ext uri="{FF2B5EF4-FFF2-40B4-BE49-F238E27FC236}">
                <a16:creationId xmlns:a16="http://schemas.microsoft.com/office/drawing/2014/main" id="{376F6E96-A872-4450-AA12-D14D60FD1D80}"/>
              </a:ext>
            </a:extLst>
          </p:cNvPr>
          <p:cNvSpPr>
            <a:spLocks noGrp="1"/>
          </p:cNvSpPr>
          <p:nvPr>
            <p:ph type="ftr" sz="quarter" idx="11"/>
          </p:nvPr>
        </p:nvSpPr>
        <p:spPr/>
        <p:txBody>
          <a:bodyPr/>
          <a:lstStyle/>
          <a:p>
            <a:r>
              <a:rPr lang="en-US"/>
              <a:t>AUCEA, DEPT of CSSE     4/6 CSNW </a:t>
            </a:r>
            <a:endParaRPr lang="en-US" dirty="0"/>
          </a:p>
        </p:txBody>
      </p:sp>
      <p:sp>
        <p:nvSpPr>
          <p:cNvPr id="5" name="Slide Number Placeholder 4">
            <a:extLst>
              <a:ext uri="{FF2B5EF4-FFF2-40B4-BE49-F238E27FC236}">
                <a16:creationId xmlns:a16="http://schemas.microsoft.com/office/drawing/2014/main" id="{A94207A3-7B30-4B64-87EF-E58FFE46351D}"/>
              </a:ext>
            </a:extLst>
          </p:cNvPr>
          <p:cNvSpPr>
            <a:spLocks noGrp="1"/>
          </p:cNvSpPr>
          <p:nvPr>
            <p:ph type="sldNum" sz="quarter" idx="12"/>
          </p:nvPr>
        </p:nvSpPr>
        <p:spPr/>
        <p:txBody>
          <a:bodyPr/>
          <a:lstStyle/>
          <a:p>
            <a:fld id="{A65A5C87-DF58-40C8-B092-1DE63DB4547E}" type="slidenum">
              <a:rPr lang="en-US" smtClean="0"/>
              <a:pPr/>
              <a:t>9</a:t>
            </a:fld>
            <a:endParaRPr lang="en-US" dirty="0"/>
          </a:p>
        </p:txBody>
      </p:sp>
      <p:pic>
        <p:nvPicPr>
          <p:cNvPr id="7" name="Picture 6">
            <a:extLst>
              <a:ext uri="{FF2B5EF4-FFF2-40B4-BE49-F238E27FC236}">
                <a16:creationId xmlns:a16="http://schemas.microsoft.com/office/drawing/2014/main" id="{2304DC44-B2DD-484F-AFEB-6F4CE907D3A5}"/>
              </a:ext>
            </a:extLst>
          </p:cNvPr>
          <p:cNvPicPr>
            <a:picLocks noChangeAspect="1"/>
          </p:cNvPicPr>
          <p:nvPr/>
        </p:nvPicPr>
        <p:blipFill>
          <a:blip r:embed="rId2"/>
          <a:stretch>
            <a:fillRect/>
          </a:stretch>
        </p:blipFill>
        <p:spPr>
          <a:xfrm>
            <a:off x="5602311" y="1328407"/>
            <a:ext cx="5582983" cy="4947590"/>
          </a:xfrm>
          <a:prstGeom prst="rect">
            <a:avLst/>
          </a:prstGeom>
        </p:spPr>
      </p:pic>
      <p:sp>
        <p:nvSpPr>
          <p:cNvPr id="8" name="Arrow: Striped Right 7">
            <a:extLst>
              <a:ext uri="{FF2B5EF4-FFF2-40B4-BE49-F238E27FC236}">
                <a16:creationId xmlns:a16="http://schemas.microsoft.com/office/drawing/2014/main" id="{85A5793E-98E9-46E3-9766-1E7BA314256A}"/>
              </a:ext>
            </a:extLst>
          </p:cNvPr>
          <p:cNvSpPr/>
          <p:nvPr/>
        </p:nvSpPr>
        <p:spPr>
          <a:xfrm>
            <a:off x="440973" y="2392328"/>
            <a:ext cx="5012020" cy="2819748"/>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marR="0" lvl="0" indent="-342900">
              <a:lnSpc>
                <a:spcPct val="130000"/>
              </a:lnSpc>
              <a:spcBef>
                <a:spcPts val="1000"/>
              </a:spcBef>
              <a:spcAft>
                <a:spcPts val="0"/>
              </a:spcAft>
              <a:buFont typeface="+mj-lt"/>
              <a:buAutoNum type="arabicPeriod"/>
            </a:pPr>
            <a:r>
              <a:rPr lang="en-US" sz="1600" dirty="0">
                <a:latin typeface="+mj-lt"/>
                <a:ea typeface="+mj-ea"/>
                <a:cs typeface="+mj-cs"/>
              </a:rPr>
              <a:t>Open the Terminal. </a:t>
            </a:r>
          </a:p>
          <a:p>
            <a:pPr marL="342900" marR="0" lvl="0" indent="-342900">
              <a:lnSpc>
                <a:spcPct val="130000"/>
              </a:lnSpc>
              <a:spcBef>
                <a:spcPts val="1000"/>
              </a:spcBef>
              <a:spcAft>
                <a:spcPts val="0"/>
              </a:spcAft>
              <a:buFont typeface="+mj-lt"/>
              <a:buAutoNum type="arabicPeriod"/>
            </a:pPr>
            <a:r>
              <a:rPr lang="en-US" sz="1600" dirty="0">
                <a:latin typeface="+mj-lt"/>
                <a:ea typeface="+mj-ea"/>
                <a:cs typeface="+mj-cs"/>
              </a:rPr>
              <a:t>Use </a:t>
            </a:r>
            <a:r>
              <a:rPr lang="en-US" sz="1600" b="1" i="1" dirty="0" err="1">
                <a:latin typeface="+mj-lt"/>
                <a:ea typeface="+mj-ea"/>
                <a:cs typeface="+mj-cs"/>
              </a:rPr>
              <a:t>fdisk</a:t>
            </a:r>
            <a:r>
              <a:rPr lang="en-US" sz="1600" b="1" i="1" dirty="0">
                <a:latin typeface="+mj-lt"/>
                <a:ea typeface="+mj-ea"/>
                <a:cs typeface="+mj-cs"/>
              </a:rPr>
              <a:t> -h</a:t>
            </a:r>
            <a:r>
              <a:rPr lang="en-US" sz="1600" dirty="0">
                <a:latin typeface="+mj-lt"/>
                <a:ea typeface="+mj-ea"/>
                <a:cs typeface="+mj-cs"/>
              </a:rPr>
              <a:t> command for help message and listing of all options</a:t>
            </a:r>
            <a:r>
              <a:rPr lang="en-IN" sz="1600" dirty="0">
                <a:latin typeface="+mj-lt"/>
                <a:ea typeface="+mj-ea"/>
                <a:cs typeface="+mj-cs"/>
              </a:rPr>
              <a:t>.</a:t>
            </a:r>
            <a:endParaRPr lang="en-US" sz="1600" dirty="0">
              <a:latin typeface="+mj-lt"/>
              <a:ea typeface="+mj-ea"/>
              <a:cs typeface="+mj-cs"/>
            </a:endParaRPr>
          </a:p>
        </p:txBody>
      </p:sp>
    </p:spTree>
    <p:extLst>
      <p:ext uri="{BB962C8B-B14F-4D97-AF65-F5344CB8AC3E}">
        <p14:creationId xmlns:p14="http://schemas.microsoft.com/office/powerpoint/2010/main" val="26152641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290D7697-8E53-4EA8-8CBB-9C19575257BF}">
  <ds:schemaRefs>
    <ds:schemaRef ds:uri="http://www.w3.org/XML/1998/namespace"/>
    <ds:schemaRef ds:uri="http://purl.org/dc/elements/1.1/"/>
    <ds:schemaRef ds:uri="16c05727-aa75-4e4a-9b5f-8a80a1165891"/>
    <ds:schemaRef ds:uri="71af3243-3dd4-4a8d-8c0d-dd76da1f02a5"/>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TM10001115[[fn=Parcel]]</Template>
  <TotalTime>578</TotalTime>
  <Words>589</Words>
  <Application>Microsoft Office PowerPoint</Application>
  <PresentationFormat>Widescreen</PresentationFormat>
  <Paragraphs>112</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 Garamond Pro Bold</vt:lpstr>
      <vt:lpstr>Arial</vt:lpstr>
      <vt:lpstr>Avenir Next LT Pro</vt:lpstr>
      <vt:lpstr>Calibri</vt:lpstr>
      <vt:lpstr>Courier New</vt:lpstr>
      <vt:lpstr>Segoe UI</vt:lpstr>
      <vt:lpstr>Wingdings</vt:lpstr>
      <vt:lpstr>AccentBoxVTI</vt:lpstr>
      <vt:lpstr>Team No. NWB  Subject : Cyber Security and Digital Forensics</vt:lpstr>
      <vt:lpstr>Team Members </vt:lpstr>
      <vt:lpstr>Problem Statement</vt:lpstr>
      <vt:lpstr>INTRODUCTION</vt:lpstr>
      <vt:lpstr>fdisk</vt:lpstr>
      <vt:lpstr>LiME</vt:lpstr>
      <vt:lpstr>TOOLS USED</vt:lpstr>
      <vt:lpstr>PROCEDURE &amp; RESULTS </vt:lpstr>
      <vt:lpstr>For creating memory image of Disk</vt:lpstr>
      <vt:lpstr>Contd.</vt:lpstr>
      <vt:lpstr>For creating memory image of Volatile memory</vt:lpstr>
      <vt:lpstr>Contd.</vt:lpstr>
      <vt:lpstr>Contd.</vt:lpstr>
      <vt:lpstr>Contd.</vt:lpstr>
      <vt:lpstr>CONCLUSION</vt:lpstr>
      <vt:lpstr>WEB RESOURCES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 :</dc:title>
  <dc:creator>varunmadugula8@hotmail.com</dc:creator>
  <cp:lastModifiedBy>veda upasan</cp:lastModifiedBy>
  <cp:revision>51</cp:revision>
  <dcterms:created xsi:type="dcterms:W3CDTF">2021-01-28T07:09:04Z</dcterms:created>
  <dcterms:modified xsi:type="dcterms:W3CDTF">2021-02-01T02:13:44Z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